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59" r:id="rId3"/>
    <p:sldId id="261" r:id="rId4"/>
    <p:sldId id="267" r:id="rId5"/>
    <p:sldId id="268" r:id="rId6"/>
    <p:sldId id="263" r:id="rId7"/>
    <p:sldId id="264" r:id="rId8"/>
    <p:sldId id="265" r:id="rId9"/>
    <p:sldId id="266" r:id="rId10"/>
  </p:sldIdLst>
  <p:sldSz cx="10693400" cy="7561263"/>
  <p:notesSz cx="6858000" cy="9144000"/>
  <p:defaultTextStyle>
    <a:defPPr>
      <a:defRPr lang="fr-FR"/>
    </a:defPPr>
    <a:lvl1pPr marL="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1272" y="-72"/>
      </p:cViewPr>
      <p:guideLst>
        <p:guide orient="horz" pos="2382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FC0440-8991-4E79-8BD5-0DF8D25B6ABF}" type="datetimeFigureOut">
              <a:rPr lang="fr-FR" smtClean="0"/>
              <a:pPr/>
              <a:t>11/06/2020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F03B1A-B757-4369-99C1-A061E4B7D16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932682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004888" y="685800"/>
            <a:ext cx="4848225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8F1925-7ACE-4298-9921-CB1473202CD0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962184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278BEE-9BA6-40B7-8E3E-9D00D7C1EB6E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8800658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02005" y="2348893"/>
            <a:ext cx="9089390" cy="1620771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604010" y="4284716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60D68-A879-40AA-ACFF-DAC038EFC71F}" type="datetimeFigureOut">
              <a:rPr lang="fr-FR" smtClean="0"/>
              <a:pPr/>
              <a:t>11/06/2020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44700-09ED-45C9-A555-E12F2669849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7838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60D68-A879-40AA-ACFF-DAC038EFC71F}" type="datetimeFigureOut">
              <a:rPr lang="fr-FR" smtClean="0"/>
              <a:pPr/>
              <a:t>11/06/2020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44700-09ED-45C9-A555-E12F2669849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899917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9067112" y="334306"/>
            <a:ext cx="2812588" cy="711318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25639" y="334306"/>
            <a:ext cx="8263250" cy="711318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60D68-A879-40AA-ACFF-DAC038EFC71F}" type="datetimeFigureOut">
              <a:rPr lang="fr-FR" smtClean="0"/>
              <a:pPr/>
              <a:t>11/06/2020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44700-09ED-45C9-A555-E12F2669849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21692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60D68-A879-40AA-ACFF-DAC038EFC71F}" type="datetimeFigureOut">
              <a:rPr lang="fr-FR" smtClean="0"/>
              <a:pPr/>
              <a:t>11/06/2020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44700-09ED-45C9-A555-E12F2669849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797844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44705" y="4858812"/>
            <a:ext cx="9089390" cy="150175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52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30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5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61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6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91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6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22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60D68-A879-40AA-ACFF-DAC038EFC71F}" type="datetimeFigureOut">
              <a:rPr lang="fr-FR" smtClean="0"/>
              <a:pPr/>
              <a:t>11/06/2020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44700-09ED-45C9-A555-E12F2669849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353873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25639" y="1944575"/>
            <a:ext cx="5537918" cy="550291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341781" y="1944575"/>
            <a:ext cx="5537919" cy="550291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60D68-A879-40AA-ACFF-DAC038EFC71F}" type="datetimeFigureOut">
              <a:rPr lang="fr-FR" smtClean="0"/>
              <a:pPr/>
              <a:t>11/06/2020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44700-09ED-45C9-A555-E12F2669849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113830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32099" y="1692533"/>
            <a:ext cx="4726631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432099" y="2397901"/>
            <a:ext cx="4726631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60D68-A879-40AA-ACFF-DAC038EFC71F}" type="datetimeFigureOut">
              <a:rPr lang="fr-FR" smtClean="0"/>
              <a:pPr/>
              <a:t>11/06/2020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44700-09ED-45C9-A555-E12F2669849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270015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60D68-A879-40AA-ACFF-DAC038EFC71F}" type="datetimeFigureOut">
              <a:rPr lang="fr-FR" smtClean="0"/>
              <a:pPr/>
              <a:t>11/06/2020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44700-09ED-45C9-A555-E12F2669849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852063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60D68-A879-40AA-ACFF-DAC038EFC71F}" type="datetimeFigureOut">
              <a:rPr lang="fr-FR" smtClean="0"/>
              <a:pPr/>
              <a:t>11/06/2020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44700-09ED-45C9-A555-E12F2669849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940332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4671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34671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60D68-A879-40AA-ACFF-DAC038EFC71F}" type="datetimeFigureOut">
              <a:rPr lang="fr-FR" smtClean="0"/>
              <a:pPr/>
              <a:t>11/06/2020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44700-09ED-45C9-A555-E12F2669849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427232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521528" indent="0">
              <a:buNone/>
              <a:defRPr sz="3200"/>
            </a:lvl2pPr>
            <a:lvl3pPr marL="1043056" indent="0">
              <a:buNone/>
              <a:defRPr sz="2700"/>
            </a:lvl3pPr>
            <a:lvl4pPr marL="1564584" indent="0">
              <a:buNone/>
              <a:defRPr sz="2300"/>
            </a:lvl4pPr>
            <a:lvl5pPr marL="2086112" indent="0">
              <a:buNone/>
              <a:defRPr sz="2300"/>
            </a:lvl5pPr>
            <a:lvl6pPr marL="2607640" indent="0">
              <a:buNone/>
              <a:defRPr sz="2300"/>
            </a:lvl6pPr>
            <a:lvl7pPr marL="3129168" indent="0">
              <a:buNone/>
              <a:defRPr sz="2300"/>
            </a:lvl7pPr>
            <a:lvl8pPr marL="3650696" indent="0">
              <a:buNone/>
              <a:defRPr sz="2300"/>
            </a:lvl8pPr>
            <a:lvl9pPr marL="4172224" indent="0">
              <a:buNone/>
              <a:defRPr sz="23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60D68-A879-40AA-ACFF-DAC038EFC71F}" type="datetimeFigureOut">
              <a:rPr lang="fr-FR" smtClean="0"/>
              <a:pPr/>
              <a:t>11/06/2020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44700-09ED-45C9-A555-E12F2669849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798192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4670" y="1764295"/>
            <a:ext cx="9624060" cy="4990084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534670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760D68-A879-40AA-ACFF-DAC038EFC71F}" type="datetimeFigureOut">
              <a:rPr lang="fr-FR" smtClean="0"/>
              <a:pPr/>
              <a:t>11/06/2020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653579" y="7008171"/>
            <a:ext cx="3386243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663603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444700-09ED-45C9-A555-E12F2669849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759347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43056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146" indent="-391146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483" indent="-325955" algn="l" defTabSz="1043056" rtl="0" eaLnBrk="1" latinLnBrk="0" hangingPunct="1">
        <a:spcBef>
          <a:spcPct val="20000"/>
        </a:spcBef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820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348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876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0.gif"/><Relationship Id="rId5" Type="http://schemas.openxmlformats.org/officeDocument/2006/relationships/image" Target="../media/image14.png"/><Relationship Id="rId10" Type="http://schemas.openxmlformats.org/officeDocument/2006/relationships/image" Target="../media/image19.gif"/><Relationship Id="rId4" Type="http://schemas.openxmlformats.org/officeDocument/2006/relationships/image" Target="../media/image13.png"/><Relationship Id="rId9" Type="http://schemas.openxmlformats.org/officeDocument/2006/relationships/image" Target="../media/image18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68155" y="128592"/>
            <a:ext cx="3341730" cy="71452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33" tIns="52116" rIns="104233" bIns="52116"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209933" y="287378"/>
            <a:ext cx="3199957" cy="428415"/>
          </a:xfrm>
          <a:prstGeom prst="rect">
            <a:avLst/>
          </a:prstGeom>
          <a:noFill/>
        </p:spPr>
        <p:txBody>
          <a:bodyPr wrap="square" lIns="104233" tIns="52116" rIns="104233" bIns="52116" rtlCol="0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</a:rPr>
              <a:t>prénom:___________</a:t>
            </a:r>
            <a:endParaRPr lang="fr-FR" dirty="0">
              <a:latin typeface="Comic Sans MS" panose="030F0702030302020204" pitchFamily="66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3325675" y="1081298"/>
            <a:ext cx="4715724" cy="873314"/>
          </a:xfrm>
          <a:prstGeom prst="roundRect">
            <a:avLst/>
          </a:prstGeom>
          <a:solidFill>
            <a:schemeClr val="bg1"/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33" tIns="52116" rIns="104233" bIns="52116"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3494093" y="1160692"/>
            <a:ext cx="4444895" cy="674637"/>
          </a:xfrm>
          <a:prstGeom prst="rect">
            <a:avLst/>
          </a:prstGeom>
          <a:noFill/>
        </p:spPr>
        <p:txBody>
          <a:bodyPr wrap="square" lIns="104233" tIns="52116" rIns="104233" bIns="52116" rtlCol="0">
            <a:spAutoFit/>
          </a:bodyPr>
          <a:lstStyle/>
          <a:p>
            <a:pPr algn="ctr"/>
            <a:r>
              <a:rPr lang="fr-FR" sz="3700" dirty="0">
                <a:latin typeface="Mia's Scribblings ~" panose="02000000000000000000" pitchFamily="2" charset="0"/>
              </a:rPr>
              <a:t>Plan de travail </a:t>
            </a:r>
          </a:p>
        </p:txBody>
      </p:sp>
      <p:sp>
        <p:nvSpPr>
          <p:cNvPr id="8" name="Nuage 7"/>
          <p:cNvSpPr/>
          <p:nvPr/>
        </p:nvSpPr>
        <p:spPr>
          <a:xfrm>
            <a:off x="8688245" y="188041"/>
            <a:ext cx="1684187" cy="873314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33" tIns="52116" rIns="104233" bIns="52116"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9051912" y="274179"/>
            <a:ext cx="1010512" cy="674637"/>
          </a:xfrm>
          <a:prstGeom prst="rect">
            <a:avLst/>
          </a:prstGeom>
          <a:noFill/>
        </p:spPr>
        <p:txBody>
          <a:bodyPr wrap="square" lIns="104233" tIns="52116" rIns="104233" bIns="52116" rtlCol="0">
            <a:spAutoFit/>
          </a:bodyPr>
          <a:lstStyle/>
          <a:p>
            <a:r>
              <a:rPr lang="fr-FR" sz="3700" dirty="0">
                <a:latin typeface="Bush" pitchFamily="2" charset="0"/>
              </a:rPr>
              <a:t>CE1</a:t>
            </a:r>
          </a:p>
        </p:txBody>
      </p:sp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34153534"/>
              </p:ext>
            </p:extLst>
          </p:nvPr>
        </p:nvGraphicFramePr>
        <p:xfrm>
          <a:off x="882204" y="2556495"/>
          <a:ext cx="4104456" cy="444135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89150"/>
                <a:gridCol w="2215306"/>
              </a:tblGrid>
              <a:tr h="534287">
                <a:tc gridSpan="2">
                  <a:txBody>
                    <a:bodyPr/>
                    <a:lstStyle/>
                    <a:p>
                      <a:pPr algn="ctr"/>
                      <a:r>
                        <a:rPr lang="fr-FR" sz="3100" dirty="0" smtClean="0">
                          <a:latin typeface="Mia's Scribblings ~" panose="02000000000000000000" pitchFamily="2" charset="0"/>
                        </a:rPr>
                        <a:t>FRANCAIS</a:t>
                      </a:r>
                      <a:endParaRPr lang="fr-FR" sz="3100" dirty="0">
                        <a:latin typeface="Mia's Scribblings ~" panose="02000000000000000000" pitchFamily="2" charset="0"/>
                      </a:endParaRPr>
                    </a:p>
                  </a:txBody>
                  <a:tcPr marL="106934" marR="106934" marT="50408" marB="50408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2800" dirty="0">
                        <a:latin typeface="Mia's Scribblings ~" panose="02000000000000000000" pitchFamily="2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635137">
                <a:tc>
                  <a:txBody>
                    <a:bodyPr/>
                    <a:lstStyle/>
                    <a:p>
                      <a:r>
                        <a:rPr lang="fr-FR" sz="2000" dirty="0" smtClean="0">
                          <a:latin typeface="Comic Sans MS" panose="030F0702030302020204" pitchFamily="66" charset="0"/>
                        </a:rPr>
                        <a:t>Conjugaison</a:t>
                      </a:r>
                      <a:endParaRPr lang="fr-FR" sz="20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Le verbe conjugué et l’infinitif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</a:tr>
              <a:tr h="635137">
                <a:tc>
                  <a:txBody>
                    <a:bodyPr/>
                    <a:lstStyle/>
                    <a:p>
                      <a:r>
                        <a:rPr lang="fr-FR" sz="2000" dirty="0" smtClean="0">
                          <a:latin typeface="Comic Sans MS" panose="030F0702030302020204" pitchFamily="66" charset="0"/>
                        </a:rPr>
                        <a:t>Grammaire</a:t>
                      </a:r>
                      <a:endParaRPr lang="fr-FR" sz="20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Le groupe nominal et le genre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</a:tr>
              <a:tr h="635137">
                <a:tc>
                  <a:txBody>
                    <a:bodyPr/>
                    <a:lstStyle/>
                    <a:p>
                      <a:r>
                        <a:rPr lang="fr-FR" sz="2000" dirty="0" smtClean="0">
                          <a:latin typeface="Comic Sans MS" panose="030F0702030302020204" pitchFamily="66" charset="0"/>
                        </a:rPr>
                        <a:t>Orthographe</a:t>
                      </a:r>
                      <a:endParaRPr lang="fr-FR" sz="20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Le son [s]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</a:tr>
              <a:tr h="635137">
                <a:tc>
                  <a:txBody>
                    <a:bodyPr/>
                    <a:lstStyle/>
                    <a:p>
                      <a:r>
                        <a:rPr lang="fr-FR" sz="2000" dirty="0" smtClean="0">
                          <a:latin typeface="Comic Sans MS" panose="030F0702030302020204" pitchFamily="66" charset="0"/>
                        </a:rPr>
                        <a:t>Vocabulaire</a:t>
                      </a:r>
                      <a:endParaRPr lang="fr-FR" sz="20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Les familles de mots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</a:tr>
              <a:tr h="635137">
                <a:tc>
                  <a:txBody>
                    <a:bodyPr/>
                    <a:lstStyle/>
                    <a:p>
                      <a:r>
                        <a:rPr lang="fr-FR" sz="2000" dirty="0" smtClean="0">
                          <a:latin typeface="Comic Sans MS" panose="030F0702030302020204" pitchFamily="66" charset="0"/>
                        </a:rPr>
                        <a:t>Ecriture</a:t>
                      </a:r>
                      <a:endParaRPr lang="fr-FR" sz="20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Jogging d’écriture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</a:tr>
              <a:tr h="635137">
                <a:tc>
                  <a:txBody>
                    <a:bodyPr/>
                    <a:lstStyle/>
                    <a:p>
                      <a:r>
                        <a:rPr lang="fr-FR" sz="2000" smtClean="0">
                          <a:latin typeface="Comic Sans MS" panose="030F0702030302020204" pitchFamily="66" charset="0"/>
                        </a:rPr>
                        <a:t>Lecture</a:t>
                      </a:r>
                      <a:endParaRPr lang="fr-FR" sz="20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Lecture documentaire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</a:tr>
            </a:tbl>
          </a:graphicData>
        </a:graphic>
      </p:graphicFrame>
      <p:graphicFrame>
        <p:nvGraphicFramePr>
          <p:cNvPr id="11" name="Tableau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90470145"/>
              </p:ext>
            </p:extLst>
          </p:nvPr>
        </p:nvGraphicFramePr>
        <p:xfrm>
          <a:off x="5562724" y="2556495"/>
          <a:ext cx="4536504" cy="355392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40024"/>
                <a:gridCol w="2596480"/>
              </a:tblGrid>
              <a:tr h="635137">
                <a:tc gridSpan="2">
                  <a:txBody>
                    <a:bodyPr/>
                    <a:lstStyle/>
                    <a:p>
                      <a:pPr algn="ctr"/>
                      <a:r>
                        <a:rPr lang="fr-FR" sz="2600" dirty="0" smtClean="0">
                          <a:latin typeface="Mia's Scribblings ~" panose="02000000000000000000" pitchFamily="2" charset="0"/>
                        </a:rPr>
                        <a:t>MATHEMATIQUES</a:t>
                      </a:r>
                      <a:endParaRPr lang="fr-FR" sz="2600" dirty="0">
                        <a:latin typeface="Mia's Scribblings ~" panose="02000000000000000000" pitchFamily="2" charset="0"/>
                      </a:endParaRPr>
                    </a:p>
                  </a:txBody>
                  <a:tcPr marL="106934" marR="106934" marT="50408" marB="50408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2400" dirty="0">
                        <a:latin typeface="Mia's Scribblings ~" panose="02000000000000000000" pitchFamily="2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635137">
                <a:tc>
                  <a:txBody>
                    <a:bodyPr/>
                    <a:lstStyle/>
                    <a:p>
                      <a:r>
                        <a:rPr lang="fr-FR" sz="2000" dirty="0" smtClean="0">
                          <a:latin typeface="Comic Sans MS" panose="030F0702030302020204" pitchFamily="66" charset="0"/>
                        </a:rPr>
                        <a:t>Numération</a:t>
                      </a:r>
                      <a:endParaRPr lang="fr-FR" sz="20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Multiplier</a:t>
                      </a:r>
                      <a:r>
                        <a:rPr lang="fr-FR" sz="1800" baseline="0" dirty="0" smtClean="0">
                          <a:latin typeface="Comic Sans MS" panose="030F0702030302020204" pitchFamily="66" charset="0"/>
                        </a:rPr>
                        <a:t> par 10 et 100</a:t>
                      </a:r>
                    </a:p>
                    <a:p>
                      <a:r>
                        <a:rPr lang="fr-FR" sz="1800" baseline="0" dirty="0" smtClean="0">
                          <a:latin typeface="Comic Sans MS" panose="030F0702030302020204" pitchFamily="66" charset="0"/>
                        </a:rPr>
                        <a:t>Les tables de 2 à 5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</a:tr>
              <a:tr h="635137">
                <a:tc>
                  <a:txBody>
                    <a:bodyPr/>
                    <a:lstStyle/>
                    <a:p>
                      <a:r>
                        <a:rPr lang="fr-FR" sz="2000" dirty="0" smtClean="0">
                          <a:latin typeface="Comic Sans MS" panose="030F0702030302020204" pitchFamily="66" charset="0"/>
                        </a:rPr>
                        <a:t>Géométrie/</a:t>
                      </a:r>
                    </a:p>
                    <a:p>
                      <a:r>
                        <a:rPr lang="fr-FR" sz="2000" dirty="0" smtClean="0">
                          <a:latin typeface="Comic Sans MS" panose="030F0702030302020204" pitchFamily="66" charset="0"/>
                        </a:rPr>
                        <a:t>Mesures</a:t>
                      </a:r>
                      <a:endParaRPr lang="fr-FR" sz="20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Reproduction</a:t>
                      </a:r>
                      <a:r>
                        <a:rPr lang="fr-FR" sz="1800" baseline="0" dirty="0" smtClean="0">
                          <a:latin typeface="Comic Sans MS" panose="030F0702030302020204" pitchFamily="66" charset="0"/>
                        </a:rPr>
                        <a:t> sur quadrillage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</a:tr>
              <a:tr h="635137">
                <a:tc>
                  <a:txBody>
                    <a:bodyPr/>
                    <a:lstStyle/>
                    <a:p>
                      <a:r>
                        <a:rPr lang="fr-FR" sz="2000" smtClean="0">
                          <a:latin typeface="Comic Sans MS" panose="030F0702030302020204" pitchFamily="66" charset="0"/>
                        </a:rPr>
                        <a:t>Problèmes</a:t>
                      </a:r>
                      <a:endParaRPr lang="fr-FR" sz="20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La monnaie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</a:tr>
              <a:tr h="635137">
                <a:tc>
                  <a:txBody>
                    <a:bodyPr/>
                    <a:lstStyle/>
                    <a:p>
                      <a:r>
                        <a:rPr lang="fr-FR" sz="2000" dirty="0" smtClean="0">
                          <a:latin typeface="Comic Sans MS" panose="030F0702030302020204" pitchFamily="66" charset="0"/>
                        </a:rPr>
                        <a:t>Opérations</a:t>
                      </a:r>
                      <a:endParaRPr lang="fr-FR" sz="20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Les additions en colonnes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</a:tr>
            </a:tbl>
          </a:graphicData>
        </a:graphic>
      </p:graphicFrame>
      <p:sp>
        <p:nvSpPr>
          <p:cNvPr id="14" name="Arrondir un rectangle avec un coin diagonal 13"/>
          <p:cNvSpPr/>
          <p:nvPr/>
        </p:nvSpPr>
        <p:spPr>
          <a:xfrm>
            <a:off x="209934" y="1081298"/>
            <a:ext cx="2863119" cy="873314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33" tIns="52116" rIns="104233" bIns="52116" rtlCol="0" anchor="ctr"/>
          <a:lstStyle/>
          <a:p>
            <a:pPr algn="ctr"/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378348" y="1240083"/>
            <a:ext cx="2610490" cy="382324"/>
          </a:xfrm>
          <a:prstGeom prst="rect">
            <a:avLst/>
          </a:prstGeom>
          <a:noFill/>
        </p:spPr>
        <p:txBody>
          <a:bodyPr wrap="square" lIns="104233" tIns="52116" rIns="104233" bIns="52116" rtlCol="0">
            <a:spAutoFit/>
          </a:bodyPr>
          <a:lstStyle/>
          <a:p>
            <a:r>
              <a:rPr lang="fr-FR" sz="1800" dirty="0">
                <a:latin typeface="Comic Sans MS" panose="030F0702030302020204" pitchFamily="66" charset="0"/>
              </a:rPr>
              <a:t>Du </a:t>
            </a:r>
            <a:r>
              <a:rPr lang="fr-FR" sz="1800" dirty="0" smtClean="0">
                <a:latin typeface="Comic Sans MS" panose="030F0702030302020204" pitchFamily="66" charset="0"/>
              </a:rPr>
              <a:t>15/06 AU 19/06</a:t>
            </a:r>
            <a:endParaRPr lang="fr-FR" sz="1800" dirty="0">
              <a:latin typeface="Comic Sans MS" panose="030F0702030302020204" pitchFamily="66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-214207"/>
            <a:ext cx="210566" cy="428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04233" tIns="52116" rIns="104233" bIns="52116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0" y="-214207"/>
            <a:ext cx="210566" cy="428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04233" tIns="52116" rIns="104233" bIns="52116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0" y="-214207"/>
            <a:ext cx="210566" cy="428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04233" tIns="52116" rIns="104233" bIns="52116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9847610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209929" y="128592"/>
            <a:ext cx="2610490" cy="55574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14" tIns="52107" rIns="104214" bIns="52107" spcCol="0" rtlCol="0" anchor="ctr"/>
          <a:lstStyle/>
          <a:p>
            <a:pPr algn="ctr"/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294139" y="240458"/>
            <a:ext cx="2357862" cy="428397"/>
          </a:xfrm>
          <a:prstGeom prst="rect">
            <a:avLst/>
          </a:prstGeom>
          <a:noFill/>
        </p:spPr>
        <p:txBody>
          <a:bodyPr wrap="square" lIns="104214" tIns="52107" rIns="104214" bIns="52107" rtlCol="0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</a:rPr>
              <a:t>Prénom:</a:t>
            </a:r>
            <a:endParaRPr lang="fr-FR" dirty="0">
              <a:latin typeface="Comic Sans MS" panose="030F0702030302020204" pitchFamily="66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883604" y="843122"/>
            <a:ext cx="4294677" cy="103209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14" tIns="52107" rIns="104214" bIns="52107" spcCol="0" rtlCol="0" anchor="ctr"/>
          <a:lstStyle/>
          <a:p>
            <a:pPr algn="ctr"/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1136232" y="901070"/>
            <a:ext cx="3789421" cy="936321"/>
          </a:xfrm>
          <a:prstGeom prst="rect">
            <a:avLst/>
          </a:prstGeom>
          <a:noFill/>
        </p:spPr>
        <p:txBody>
          <a:bodyPr wrap="square" lIns="104214" tIns="52107" rIns="104214" bIns="52107" rtlCol="0">
            <a:spAutoFit/>
          </a:bodyPr>
          <a:lstStyle/>
          <a:p>
            <a:pPr algn="ctr"/>
            <a:r>
              <a:rPr lang="fr-FR" sz="2700" dirty="0">
                <a:latin typeface="Mia's Scribblings ~" panose="02000000000000000000" pitchFamily="2" charset="0"/>
              </a:rPr>
              <a:t>PLAN DE TRAVAIL </a:t>
            </a:r>
            <a:r>
              <a:rPr lang="fr-FR" sz="2700" dirty="0" smtClean="0">
                <a:latin typeface="Mia's Scribblings ~" panose="02000000000000000000" pitchFamily="2" charset="0"/>
              </a:rPr>
              <a:t>N°18 </a:t>
            </a:r>
            <a:r>
              <a:rPr lang="fr-FR" sz="2700" dirty="0">
                <a:latin typeface="Mia's Scribblings ~" panose="02000000000000000000" pitchFamily="2" charset="0"/>
              </a:rPr>
              <a:t>- CE1 </a:t>
            </a:r>
          </a:p>
        </p:txBody>
      </p:sp>
      <p:sp>
        <p:nvSpPr>
          <p:cNvPr id="8" name="Étiquette 7"/>
          <p:cNvSpPr/>
          <p:nvPr/>
        </p:nvSpPr>
        <p:spPr>
          <a:xfrm>
            <a:off x="209929" y="1967739"/>
            <a:ext cx="842094" cy="714529"/>
          </a:xfrm>
          <a:prstGeom prst="plaqu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14" tIns="52107" rIns="104214" bIns="52107" spcCol="0" rtlCol="0" anchor="ctr"/>
          <a:lstStyle/>
          <a:p>
            <a:pPr algn="ctr"/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209933" y="1833922"/>
            <a:ext cx="589465" cy="874766"/>
          </a:xfrm>
          <a:prstGeom prst="rect">
            <a:avLst/>
          </a:prstGeom>
          <a:noFill/>
        </p:spPr>
        <p:txBody>
          <a:bodyPr wrap="square" lIns="104214" tIns="52107" rIns="104214" bIns="52107" rtlCol="0">
            <a:spAutoFit/>
          </a:bodyPr>
          <a:lstStyle/>
          <a:p>
            <a:r>
              <a:rPr lang="fr-FR" sz="5000" dirty="0">
                <a:latin typeface="cats MEOW" panose="020B0603050302020204" pitchFamily="34" charset="0"/>
              </a:rPr>
              <a:t>1</a:t>
            </a:r>
          </a:p>
        </p:txBody>
      </p:sp>
      <p:sp>
        <p:nvSpPr>
          <p:cNvPr id="18" name="Étiquette 17"/>
          <p:cNvSpPr/>
          <p:nvPr/>
        </p:nvSpPr>
        <p:spPr>
          <a:xfrm>
            <a:off x="5714006" y="180662"/>
            <a:ext cx="842094" cy="714529"/>
          </a:xfrm>
          <a:prstGeom prst="plaqu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14" tIns="52107" rIns="104214" bIns="52107" spcCol="0" rtlCol="0" anchor="ctr"/>
          <a:lstStyle/>
          <a:p>
            <a:pPr algn="ctr"/>
            <a:endParaRPr lang="fr-FR" dirty="0"/>
          </a:p>
        </p:txBody>
      </p:sp>
      <p:sp>
        <p:nvSpPr>
          <p:cNvPr id="19" name="ZoneTexte 18"/>
          <p:cNvSpPr txBox="1"/>
          <p:nvPr/>
        </p:nvSpPr>
        <p:spPr>
          <a:xfrm>
            <a:off x="5693413" y="-28134"/>
            <a:ext cx="757885" cy="923249"/>
          </a:xfrm>
          <a:prstGeom prst="rect">
            <a:avLst/>
          </a:prstGeom>
          <a:noFill/>
        </p:spPr>
        <p:txBody>
          <a:bodyPr wrap="square" lIns="91360" tIns="45680" rIns="91360" bIns="45680" rtlCol="0">
            <a:spAutoFit/>
          </a:bodyPr>
          <a:lstStyle/>
          <a:p>
            <a:r>
              <a:rPr lang="fr-FR" sz="5400" dirty="0">
                <a:latin typeface="cats MEOW" panose="020B0603050302020204" pitchFamily="34" charset="0"/>
              </a:rPr>
              <a:t>2</a:t>
            </a:r>
          </a:p>
        </p:txBody>
      </p:sp>
      <p:cxnSp>
        <p:nvCxnSpPr>
          <p:cNvPr id="22" name="Connecteur droit 21"/>
          <p:cNvCxnSpPr/>
          <p:nvPr/>
        </p:nvCxnSpPr>
        <p:spPr>
          <a:xfrm>
            <a:off x="5634737" y="0"/>
            <a:ext cx="72009" cy="7561263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 descr="http://ekladata.com/Wa_eAxqsTJyZnck4HcEoDQ-3frU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54612" y="1404367"/>
            <a:ext cx="854998" cy="881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ZoneTexte 29"/>
          <p:cNvSpPr txBox="1"/>
          <p:nvPr/>
        </p:nvSpPr>
        <p:spPr>
          <a:xfrm>
            <a:off x="5720328" y="6432109"/>
            <a:ext cx="4893803" cy="428433"/>
          </a:xfrm>
          <a:prstGeom prst="rect">
            <a:avLst/>
          </a:prstGeom>
          <a:noFill/>
        </p:spPr>
        <p:txBody>
          <a:bodyPr wrap="square" lIns="104251" tIns="52125" rIns="104251" bIns="52125" rtlCol="0">
            <a:spAutoFit/>
          </a:bodyPr>
          <a:lstStyle/>
          <a:p>
            <a:r>
              <a:rPr lang="fr-FR" dirty="0" smtClean="0"/>
              <a:t>.</a:t>
            </a:r>
            <a:endParaRPr lang="fr-FR" dirty="0"/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91509" y="75517"/>
            <a:ext cx="822622" cy="861269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54579" y="894719"/>
            <a:ext cx="527600" cy="607405"/>
          </a:xfrm>
          <a:prstGeom prst="rect">
            <a:avLst/>
          </a:prstGeom>
        </p:spPr>
      </p:pic>
      <p:sp>
        <p:nvSpPr>
          <p:cNvPr id="21" name="ZoneTexte 20"/>
          <p:cNvSpPr txBox="1"/>
          <p:nvPr/>
        </p:nvSpPr>
        <p:spPr>
          <a:xfrm>
            <a:off x="6556100" y="128592"/>
            <a:ext cx="228397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u="sng" dirty="0" smtClean="0">
                <a:latin typeface="Comic Sans MS" panose="030F0702030302020204" pitchFamily="66" charset="0"/>
              </a:rPr>
              <a:t>Grammaire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954212" y="2124447"/>
            <a:ext cx="46543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u="sng" dirty="0" smtClean="0">
                <a:latin typeface="Comic Sans MS" panose="030F0702030302020204" pitchFamily="66" charset="0"/>
              </a:rPr>
              <a:t>Dans chaque phrase tu dois souligner le verbe conjuguer et écrire en dessous l’infinitif.</a:t>
            </a:r>
            <a:endParaRPr lang="fr-FR" sz="1800" u="sng" dirty="0">
              <a:latin typeface="Comic Sans MS" panose="030F0702030302020204" pitchFamily="66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62124" y="3060551"/>
            <a:ext cx="542480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 smtClean="0">
                <a:latin typeface="Comic Sans MS" panose="030F0702030302020204" pitchFamily="66" charset="0"/>
              </a:rPr>
              <a:t>Nous faisons du sport le vendredi après-midi.</a:t>
            </a:r>
          </a:p>
          <a:p>
            <a:r>
              <a:rPr lang="fr-FR" sz="1800" dirty="0" smtClean="0">
                <a:latin typeface="Comic Sans MS" panose="030F0702030302020204" pitchFamily="66" charset="0"/>
              </a:rPr>
              <a:t>………………………………………………………………………………..</a:t>
            </a:r>
          </a:p>
          <a:p>
            <a:r>
              <a:rPr lang="fr-FR" sz="1800" dirty="0" smtClean="0">
                <a:latin typeface="Comic Sans MS" panose="030F0702030302020204" pitchFamily="66" charset="0"/>
              </a:rPr>
              <a:t>Ils vont au cinéma voir un film.</a:t>
            </a:r>
          </a:p>
          <a:p>
            <a:r>
              <a:rPr lang="fr-FR" sz="1800" dirty="0" smtClean="0">
                <a:latin typeface="Comic Sans MS" panose="030F0702030302020204" pitchFamily="66" charset="0"/>
              </a:rPr>
              <a:t>……………………………………………………………………………….</a:t>
            </a:r>
          </a:p>
          <a:p>
            <a:r>
              <a:rPr lang="fr-FR" sz="1800" dirty="0" smtClean="0">
                <a:latin typeface="Comic Sans MS" panose="030F0702030302020204" pitchFamily="66" charset="0"/>
              </a:rPr>
              <a:t>Je sors de chez le dentiste.</a:t>
            </a:r>
          </a:p>
          <a:p>
            <a:r>
              <a:rPr lang="fr-FR" sz="1800" dirty="0" smtClean="0">
                <a:latin typeface="Comic Sans MS" panose="030F0702030302020204" pitchFamily="66" charset="0"/>
              </a:rPr>
              <a:t>……………………………………………………………………………….</a:t>
            </a:r>
          </a:p>
          <a:p>
            <a:r>
              <a:rPr lang="fr-FR" sz="1800" dirty="0" smtClean="0">
                <a:latin typeface="Comic Sans MS" panose="030F0702030302020204" pitchFamily="66" charset="0"/>
              </a:rPr>
              <a:t>Elle part en vacances chez sa tante.</a:t>
            </a:r>
          </a:p>
          <a:p>
            <a:r>
              <a:rPr lang="fr-FR" sz="1800" dirty="0" smtClean="0">
                <a:latin typeface="Comic Sans MS" panose="030F0702030302020204" pitchFamily="66" charset="0"/>
              </a:rPr>
              <a:t>…………………………………………………………………………………</a:t>
            </a:r>
          </a:p>
          <a:p>
            <a:r>
              <a:rPr lang="fr-FR" sz="1800" dirty="0" smtClean="0">
                <a:latin typeface="Comic Sans MS" panose="030F0702030302020204" pitchFamily="66" charset="0"/>
              </a:rPr>
              <a:t>Tu es avec ton frère.</a:t>
            </a:r>
          </a:p>
          <a:p>
            <a:r>
              <a:rPr lang="fr-FR" sz="1800" dirty="0" smtClean="0">
                <a:latin typeface="Comic Sans MS" panose="030F0702030302020204" pitchFamily="66" charset="0"/>
              </a:rPr>
              <a:t>………………………………………………………………………………..</a:t>
            </a:r>
          </a:p>
          <a:p>
            <a:r>
              <a:rPr lang="fr-FR" sz="1800" dirty="0" smtClean="0">
                <a:latin typeface="Comic Sans MS" panose="030F0702030302020204" pitchFamily="66" charset="0"/>
              </a:rPr>
              <a:t>Elles préparent un gâteau au chocolat.</a:t>
            </a:r>
          </a:p>
          <a:p>
            <a:r>
              <a:rPr lang="fr-FR" sz="1800" dirty="0" smtClean="0">
                <a:latin typeface="Comic Sans MS" panose="030F0702030302020204" pitchFamily="66" charset="0"/>
              </a:rPr>
              <a:t>…………………………………………………………………………………</a:t>
            </a:r>
          </a:p>
          <a:p>
            <a:r>
              <a:rPr lang="fr-FR" sz="1800" dirty="0" smtClean="0">
                <a:latin typeface="Comic Sans MS" panose="030F0702030302020204" pitchFamily="66" charset="0"/>
              </a:rPr>
              <a:t>Nous sautons par-dessus la barrière.</a:t>
            </a:r>
          </a:p>
          <a:p>
            <a:r>
              <a:rPr lang="fr-FR" sz="1800" dirty="0" smtClean="0">
                <a:latin typeface="Comic Sans MS" panose="030F0702030302020204" pitchFamily="66" charset="0"/>
              </a:rPr>
              <a:t>…………………………………………………………………………………..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6556100" y="506151"/>
            <a:ext cx="37591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u="sng" dirty="0" smtClean="0">
                <a:latin typeface="Comic Sans MS" panose="030F0702030302020204" pitchFamily="66" charset="0"/>
              </a:rPr>
              <a:t>Classe les noms dans le tableau</a:t>
            </a:r>
          </a:p>
          <a:p>
            <a:r>
              <a:rPr lang="fr-FR" sz="1800" dirty="0" smtClean="0">
                <a:latin typeface="Comic Sans MS" panose="030F0702030302020204" pitchFamily="66" charset="0"/>
              </a:rPr>
              <a:t>Les bisons, les forêts, les tipis, les guerriers, les grizzlis, les flèches, les arcs, les peaux, les fourrures, les chevaux, les chefs, les plumes</a:t>
            </a:r>
            <a:endParaRPr lang="fr-FR" sz="1800" dirty="0">
              <a:latin typeface="Comic Sans MS" panose="030F0702030302020204" pitchFamily="66" charset="0"/>
            </a:endParaRPr>
          </a:p>
        </p:txBody>
      </p:sp>
      <p:graphicFrame>
        <p:nvGraphicFramePr>
          <p:cNvPr id="13" name="Tableau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76513781"/>
              </p:ext>
            </p:extLst>
          </p:nvPr>
        </p:nvGraphicFramePr>
        <p:xfrm>
          <a:off x="5770230" y="2271305"/>
          <a:ext cx="4793998" cy="228175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96999"/>
                <a:gridCol w="2396999"/>
              </a:tblGrid>
              <a:tr h="590113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omic Sans MS" panose="030F0702030302020204" pitchFamily="66" charset="0"/>
                        </a:rPr>
                        <a:t>Noms masculins</a:t>
                      </a:r>
                      <a:endParaRPr lang="fr-FR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omic Sans MS" panose="030F0702030302020204" pitchFamily="66" charset="0"/>
                        </a:rPr>
                        <a:t>Noms féminins</a:t>
                      </a:r>
                      <a:endParaRPr lang="fr-FR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590113"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6" name="Étiquette 25"/>
          <p:cNvSpPr/>
          <p:nvPr/>
        </p:nvSpPr>
        <p:spPr>
          <a:xfrm>
            <a:off x="5782296" y="4657462"/>
            <a:ext cx="842094" cy="714529"/>
          </a:xfrm>
          <a:prstGeom prst="plaqu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14" tIns="52107" rIns="104214" bIns="52107" spcCol="0" rtlCol="0" anchor="ctr"/>
          <a:lstStyle/>
          <a:p>
            <a:pPr algn="ctr"/>
            <a:endParaRPr lang="fr-FR" dirty="0"/>
          </a:p>
        </p:txBody>
      </p:sp>
      <p:sp>
        <p:nvSpPr>
          <p:cNvPr id="27" name="ZoneTexte 26"/>
          <p:cNvSpPr txBox="1"/>
          <p:nvPr/>
        </p:nvSpPr>
        <p:spPr>
          <a:xfrm>
            <a:off x="5812336" y="4553102"/>
            <a:ext cx="757885" cy="923249"/>
          </a:xfrm>
          <a:prstGeom prst="rect">
            <a:avLst/>
          </a:prstGeom>
          <a:noFill/>
        </p:spPr>
        <p:txBody>
          <a:bodyPr wrap="square" lIns="91360" tIns="45680" rIns="91360" bIns="45680" rtlCol="0">
            <a:spAutoFit/>
          </a:bodyPr>
          <a:lstStyle/>
          <a:p>
            <a:r>
              <a:rPr lang="fr-FR" sz="5400" dirty="0">
                <a:latin typeface="cats MEOW" panose="020B0603050302020204" pitchFamily="34" charset="0"/>
              </a:rPr>
              <a:t>3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6714852" y="4657462"/>
            <a:ext cx="38992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u="sng" dirty="0" smtClean="0">
                <a:latin typeface="Comic Sans MS" panose="030F0702030302020204" pitchFamily="66" charset="0"/>
              </a:rPr>
              <a:t>Souligne les déterminants</a:t>
            </a:r>
            <a:endParaRPr lang="fr-FR" sz="1800" u="sng" dirty="0">
              <a:latin typeface="Comic Sans MS" panose="030F0702030302020204" pitchFamily="66" charset="0"/>
            </a:endParaRPr>
          </a:p>
        </p:txBody>
      </p:sp>
      <p:pic>
        <p:nvPicPr>
          <p:cNvPr id="29" name="Image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75220" y="4600283"/>
            <a:ext cx="527600" cy="607405"/>
          </a:xfrm>
          <a:prstGeom prst="rect">
            <a:avLst/>
          </a:prstGeom>
        </p:spPr>
      </p:pic>
      <p:sp>
        <p:nvSpPr>
          <p:cNvPr id="25" name="ZoneTexte 24"/>
          <p:cNvSpPr txBox="1"/>
          <p:nvPr/>
        </p:nvSpPr>
        <p:spPr>
          <a:xfrm>
            <a:off x="6714852" y="5026794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>
                <a:latin typeface="Comic Sans MS" panose="030F0702030302020204" pitchFamily="66" charset="0"/>
              </a:rPr>
              <a:t>m</a:t>
            </a:r>
            <a:r>
              <a:rPr lang="fr-FR" sz="1800" dirty="0" smtClean="0">
                <a:latin typeface="Comic Sans MS" panose="030F0702030302020204" pitchFamily="66" charset="0"/>
              </a:rPr>
              <a:t>on meilleur ami – la petite fille </a:t>
            </a:r>
            <a:endParaRPr lang="fr-FR" sz="1800" dirty="0">
              <a:latin typeface="Comic Sans MS" panose="030F0702030302020204" pitchFamily="66" charset="0"/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5812335" y="5476351"/>
            <a:ext cx="480179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>
                <a:latin typeface="Comic Sans MS" panose="030F0702030302020204" pitchFamily="66" charset="0"/>
              </a:rPr>
              <a:t>n</a:t>
            </a:r>
            <a:r>
              <a:rPr lang="fr-FR" sz="1800" dirty="0" smtClean="0">
                <a:latin typeface="Comic Sans MS" panose="030F0702030302020204" pitchFamily="66" charset="0"/>
              </a:rPr>
              <a:t>os voisins – l’étoile – mon cousin – cet été</a:t>
            </a:r>
          </a:p>
          <a:p>
            <a:endParaRPr lang="fr-FR" sz="1800" dirty="0">
              <a:latin typeface="Comic Sans MS" panose="030F0702030302020204" pitchFamily="66" charset="0"/>
            </a:endParaRPr>
          </a:p>
          <a:p>
            <a:r>
              <a:rPr lang="fr-FR" sz="1800" dirty="0" smtClean="0">
                <a:latin typeface="Comic Sans MS" panose="030F0702030302020204" pitchFamily="66" charset="0"/>
              </a:rPr>
              <a:t> son frère – nos copines – leurs amis – </a:t>
            </a:r>
          </a:p>
          <a:p>
            <a:endParaRPr lang="fr-FR" sz="1800" dirty="0" smtClean="0">
              <a:latin typeface="Comic Sans MS" panose="030F0702030302020204" pitchFamily="66" charset="0"/>
            </a:endParaRPr>
          </a:p>
          <a:p>
            <a:r>
              <a:rPr lang="fr-FR" sz="1800" dirty="0">
                <a:latin typeface="Comic Sans MS" panose="030F0702030302020204" pitchFamily="66" charset="0"/>
              </a:rPr>
              <a:t>t</a:t>
            </a:r>
            <a:r>
              <a:rPr lang="fr-FR" sz="1800" dirty="0" smtClean="0">
                <a:latin typeface="Comic Sans MS" panose="030F0702030302020204" pitchFamily="66" charset="0"/>
              </a:rPr>
              <a:t>a sœur – ma maman – le livre – ses œufs –</a:t>
            </a:r>
          </a:p>
          <a:p>
            <a:endParaRPr lang="fr-FR" sz="1800" dirty="0">
              <a:latin typeface="Comic Sans MS" panose="030F0702030302020204" pitchFamily="66" charset="0"/>
            </a:endParaRPr>
          </a:p>
          <a:p>
            <a:r>
              <a:rPr lang="fr-FR" sz="1800" dirty="0">
                <a:latin typeface="Comic Sans MS" panose="030F0702030302020204" pitchFamily="66" charset="0"/>
              </a:rPr>
              <a:t>l</a:t>
            </a:r>
            <a:r>
              <a:rPr lang="fr-FR" sz="1800" dirty="0" smtClean="0">
                <a:latin typeface="Comic Sans MS" panose="030F0702030302020204" pitchFamily="66" charset="0"/>
              </a:rPr>
              <a:t>eurs enfants – ses collections – la fête</a:t>
            </a:r>
          </a:p>
          <a:p>
            <a:endParaRPr lang="fr-FR" sz="1800" dirty="0">
              <a:latin typeface="Comic Sans MS" panose="030F0702030302020204" pitchFamily="66" charset="0"/>
            </a:endParaRPr>
          </a:p>
        </p:txBody>
      </p:sp>
      <p:sp>
        <p:nvSpPr>
          <p:cNvPr id="31" name="Forme libre 30"/>
          <p:cNvSpPr/>
          <p:nvPr/>
        </p:nvSpPr>
        <p:spPr>
          <a:xfrm>
            <a:off x="6800139" y="5013932"/>
            <a:ext cx="506853" cy="397312"/>
          </a:xfrm>
          <a:custGeom>
            <a:avLst/>
            <a:gdLst>
              <a:gd name="connsiteX0" fmla="*/ 452431 w 506853"/>
              <a:gd name="connsiteY0" fmla="*/ 59109 h 397312"/>
              <a:gd name="connsiteX1" fmla="*/ 377275 w 506853"/>
              <a:gd name="connsiteY1" fmla="*/ 34057 h 397312"/>
              <a:gd name="connsiteX2" fmla="*/ 264540 w 506853"/>
              <a:gd name="connsiteY2" fmla="*/ 9005 h 397312"/>
              <a:gd name="connsiteX3" fmla="*/ 14020 w 506853"/>
              <a:gd name="connsiteY3" fmla="*/ 59109 h 397312"/>
              <a:gd name="connsiteX4" fmla="*/ 1494 w 506853"/>
              <a:gd name="connsiteY4" fmla="*/ 96687 h 397312"/>
              <a:gd name="connsiteX5" fmla="*/ 51598 w 506853"/>
              <a:gd name="connsiteY5" fmla="*/ 309630 h 397312"/>
              <a:gd name="connsiteX6" fmla="*/ 89176 w 506853"/>
              <a:gd name="connsiteY6" fmla="*/ 322156 h 397312"/>
              <a:gd name="connsiteX7" fmla="*/ 214436 w 506853"/>
              <a:gd name="connsiteY7" fmla="*/ 372260 h 397312"/>
              <a:gd name="connsiteX8" fmla="*/ 252014 w 506853"/>
              <a:gd name="connsiteY8" fmla="*/ 384786 h 397312"/>
              <a:gd name="connsiteX9" fmla="*/ 289593 w 506853"/>
              <a:gd name="connsiteY9" fmla="*/ 397312 h 397312"/>
              <a:gd name="connsiteX10" fmla="*/ 452431 w 506853"/>
              <a:gd name="connsiteY10" fmla="*/ 384786 h 397312"/>
              <a:gd name="connsiteX11" fmla="*/ 490009 w 506853"/>
              <a:gd name="connsiteY11" fmla="*/ 372260 h 397312"/>
              <a:gd name="connsiteX12" fmla="*/ 502535 w 506853"/>
              <a:gd name="connsiteY12" fmla="*/ 297104 h 397312"/>
              <a:gd name="connsiteX13" fmla="*/ 414853 w 506853"/>
              <a:gd name="connsiteY13" fmla="*/ 46583 h 397312"/>
              <a:gd name="connsiteX14" fmla="*/ 402327 w 506853"/>
              <a:gd name="connsiteY14" fmla="*/ 46583 h 39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06853" h="397312">
                <a:moveTo>
                  <a:pt x="452431" y="59109"/>
                </a:moveTo>
                <a:cubicBezTo>
                  <a:pt x="427379" y="50758"/>
                  <a:pt x="402894" y="40462"/>
                  <a:pt x="377275" y="34057"/>
                </a:cubicBezTo>
                <a:cubicBezTo>
                  <a:pt x="200905" y="-10035"/>
                  <a:pt x="372062" y="44845"/>
                  <a:pt x="264540" y="9005"/>
                </a:cubicBezTo>
                <a:cubicBezTo>
                  <a:pt x="109933" y="17594"/>
                  <a:pt x="63647" y="-40145"/>
                  <a:pt x="14020" y="59109"/>
                </a:cubicBezTo>
                <a:cubicBezTo>
                  <a:pt x="8115" y="70919"/>
                  <a:pt x="5669" y="84161"/>
                  <a:pt x="1494" y="96687"/>
                </a:cubicBezTo>
                <a:cubicBezTo>
                  <a:pt x="8747" y="198228"/>
                  <a:pt x="-25444" y="258269"/>
                  <a:pt x="51598" y="309630"/>
                </a:cubicBezTo>
                <a:cubicBezTo>
                  <a:pt x="62584" y="316954"/>
                  <a:pt x="77040" y="316955"/>
                  <a:pt x="89176" y="322156"/>
                </a:cubicBezTo>
                <a:cubicBezTo>
                  <a:pt x="218192" y="377448"/>
                  <a:pt x="43370" y="315238"/>
                  <a:pt x="214436" y="372260"/>
                </a:cubicBezTo>
                <a:lnTo>
                  <a:pt x="252014" y="384786"/>
                </a:lnTo>
                <a:lnTo>
                  <a:pt x="289593" y="397312"/>
                </a:lnTo>
                <a:cubicBezTo>
                  <a:pt x="343872" y="393137"/>
                  <a:pt x="398412" y="391538"/>
                  <a:pt x="452431" y="384786"/>
                </a:cubicBezTo>
                <a:cubicBezTo>
                  <a:pt x="465533" y="383148"/>
                  <a:pt x="483458" y="383724"/>
                  <a:pt x="490009" y="372260"/>
                </a:cubicBezTo>
                <a:cubicBezTo>
                  <a:pt x="502610" y="350209"/>
                  <a:pt x="498360" y="322156"/>
                  <a:pt x="502535" y="297104"/>
                </a:cubicBezTo>
                <a:cubicBezTo>
                  <a:pt x="500252" y="260569"/>
                  <a:pt x="540251" y="46583"/>
                  <a:pt x="414853" y="46583"/>
                </a:cubicBezTo>
                <a:lnTo>
                  <a:pt x="402327" y="46583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Forme libre 31"/>
          <p:cNvSpPr/>
          <p:nvPr/>
        </p:nvSpPr>
        <p:spPr>
          <a:xfrm>
            <a:off x="8763649" y="5010411"/>
            <a:ext cx="255615" cy="363255"/>
          </a:xfrm>
          <a:custGeom>
            <a:avLst/>
            <a:gdLst>
              <a:gd name="connsiteX0" fmla="*/ 54674 w 255615"/>
              <a:gd name="connsiteY0" fmla="*/ 25052 h 363255"/>
              <a:gd name="connsiteX1" fmla="*/ 17096 w 255615"/>
              <a:gd name="connsiteY1" fmla="*/ 87682 h 363255"/>
              <a:gd name="connsiteX2" fmla="*/ 17096 w 255615"/>
              <a:gd name="connsiteY2" fmla="*/ 300625 h 363255"/>
              <a:gd name="connsiteX3" fmla="*/ 54674 w 255615"/>
              <a:gd name="connsiteY3" fmla="*/ 338203 h 363255"/>
              <a:gd name="connsiteX4" fmla="*/ 129830 w 255615"/>
              <a:gd name="connsiteY4" fmla="*/ 363255 h 363255"/>
              <a:gd name="connsiteX5" fmla="*/ 230039 w 255615"/>
              <a:gd name="connsiteY5" fmla="*/ 350729 h 363255"/>
              <a:gd name="connsiteX6" fmla="*/ 242565 w 255615"/>
              <a:gd name="connsiteY6" fmla="*/ 237994 h 363255"/>
              <a:gd name="connsiteX7" fmla="*/ 217513 w 255615"/>
              <a:gd name="connsiteY7" fmla="*/ 200416 h 363255"/>
              <a:gd name="connsiteX8" fmla="*/ 204987 w 255615"/>
              <a:gd name="connsiteY8" fmla="*/ 162838 h 363255"/>
              <a:gd name="connsiteX9" fmla="*/ 167409 w 255615"/>
              <a:gd name="connsiteY9" fmla="*/ 137786 h 363255"/>
              <a:gd name="connsiteX10" fmla="*/ 142356 w 255615"/>
              <a:gd name="connsiteY10" fmla="*/ 112734 h 363255"/>
              <a:gd name="connsiteX11" fmla="*/ 129830 w 255615"/>
              <a:gd name="connsiteY11" fmla="*/ 75156 h 363255"/>
              <a:gd name="connsiteX12" fmla="*/ 79726 w 255615"/>
              <a:gd name="connsiteY12" fmla="*/ 0 h 363255"/>
              <a:gd name="connsiteX13" fmla="*/ 54674 w 255615"/>
              <a:gd name="connsiteY13" fmla="*/ 25052 h 363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5615" h="363255">
                <a:moveTo>
                  <a:pt x="54674" y="25052"/>
                </a:moveTo>
                <a:cubicBezTo>
                  <a:pt x="44236" y="39666"/>
                  <a:pt x="27984" y="65906"/>
                  <a:pt x="17096" y="87682"/>
                </a:cubicBezTo>
                <a:cubicBezTo>
                  <a:pt x="-14198" y="150271"/>
                  <a:pt x="4677" y="247845"/>
                  <a:pt x="17096" y="300625"/>
                </a:cubicBezTo>
                <a:cubicBezTo>
                  <a:pt x="21153" y="317869"/>
                  <a:pt x="39189" y="329600"/>
                  <a:pt x="54674" y="338203"/>
                </a:cubicBezTo>
                <a:cubicBezTo>
                  <a:pt x="77758" y="351027"/>
                  <a:pt x="129830" y="363255"/>
                  <a:pt x="129830" y="363255"/>
                </a:cubicBezTo>
                <a:cubicBezTo>
                  <a:pt x="163233" y="359080"/>
                  <a:pt x="198784" y="363231"/>
                  <a:pt x="230039" y="350729"/>
                </a:cubicBezTo>
                <a:cubicBezTo>
                  <a:pt x="273997" y="333146"/>
                  <a:pt x="249439" y="258615"/>
                  <a:pt x="242565" y="237994"/>
                </a:cubicBezTo>
                <a:cubicBezTo>
                  <a:pt x="237804" y="223712"/>
                  <a:pt x="224246" y="213881"/>
                  <a:pt x="217513" y="200416"/>
                </a:cubicBezTo>
                <a:cubicBezTo>
                  <a:pt x="211608" y="188606"/>
                  <a:pt x="213235" y="173148"/>
                  <a:pt x="204987" y="162838"/>
                </a:cubicBezTo>
                <a:cubicBezTo>
                  <a:pt x="195583" y="151083"/>
                  <a:pt x="179165" y="147190"/>
                  <a:pt x="167409" y="137786"/>
                </a:cubicBezTo>
                <a:cubicBezTo>
                  <a:pt x="158187" y="130409"/>
                  <a:pt x="150707" y="121085"/>
                  <a:pt x="142356" y="112734"/>
                </a:cubicBezTo>
                <a:cubicBezTo>
                  <a:pt x="138181" y="100208"/>
                  <a:pt x="136242" y="86698"/>
                  <a:pt x="129830" y="75156"/>
                </a:cubicBezTo>
                <a:cubicBezTo>
                  <a:pt x="115208" y="48836"/>
                  <a:pt x="79726" y="0"/>
                  <a:pt x="79726" y="0"/>
                </a:cubicBezTo>
                <a:cubicBezTo>
                  <a:pt x="65880" y="41539"/>
                  <a:pt x="65112" y="10438"/>
                  <a:pt x="54674" y="25052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2548708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tiquette 1"/>
          <p:cNvSpPr/>
          <p:nvPr/>
        </p:nvSpPr>
        <p:spPr>
          <a:xfrm>
            <a:off x="209929" y="180231"/>
            <a:ext cx="842094" cy="714529"/>
          </a:xfrm>
          <a:prstGeom prst="plaqu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33" tIns="52116" rIns="104233" bIns="52116" spcCol="0" rtlCol="0" anchor="ctr"/>
          <a:lstStyle/>
          <a:p>
            <a:pPr algn="ctr"/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202279" y="3"/>
            <a:ext cx="792088" cy="923265"/>
          </a:xfrm>
          <a:prstGeom prst="rect">
            <a:avLst/>
          </a:prstGeom>
          <a:noFill/>
        </p:spPr>
        <p:txBody>
          <a:bodyPr wrap="square" lIns="91376" tIns="45688" rIns="91376" bIns="45688" rtlCol="0">
            <a:spAutoFit/>
          </a:bodyPr>
          <a:lstStyle/>
          <a:p>
            <a:r>
              <a:rPr lang="fr-FR" sz="5400" dirty="0">
                <a:latin typeface="cats MEOW" panose="020B0603050302020204" pitchFamily="34" charset="0"/>
              </a:rPr>
              <a:t>4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052025" y="69796"/>
            <a:ext cx="5389399" cy="428415"/>
          </a:xfrm>
          <a:prstGeom prst="rect">
            <a:avLst/>
          </a:prstGeom>
          <a:noFill/>
        </p:spPr>
        <p:txBody>
          <a:bodyPr wrap="square" lIns="104233" tIns="52116" rIns="104233" bIns="52116" rtlCol="0">
            <a:spAutoFit/>
          </a:bodyPr>
          <a:lstStyle/>
          <a:p>
            <a:r>
              <a:rPr lang="fr-FR" b="1" u="sng" dirty="0" smtClean="0">
                <a:latin typeface="Comic Sans MS" panose="030F0702030302020204" pitchFamily="66" charset="0"/>
              </a:rPr>
              <a:t>Orthographe</a:t>
            </a:r>
          </a:p>
        </p:txBody>
      </p:sp>
      <p:cxnSp>
        <p:nvCxnSpPr>
          <p:cNvPr id="9" name="Connecteur droit 8"/>
          <p:cNvCxnSpPr/>
          <p:nvPr/>
        </p:nvCxnSpPr>
        <p:spPr>
          <a:xfrm>
            <a:off x="5634736" y="0"/>
            <a:ext cx="72009" cy="7561263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Étiquette 12"/>
          <p:cNvSpPr/>
          <p:nvPr/>
        </p:nvSpPr>
        <p:spPr>
          <a:xfrm>
            <a:off x="5764228" y="85951"/>
            <a:ext cx="842094" cy="714529"/>
          </a:xfrm>
          <a:prstGeom prst="plaqu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33" tIns="52116" rIns="104233" bIns="52116" spcCol="0" rtlCol="0" anchor="ctr"/>
          <a:lstStyle/>
          <a:p>
            <a:pPr algn="ctr"/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5774201" y="-18416"/>
            <a:ext cx="662674" cy="923265"/>
          </a:xfrm>
          <a:prstGeom prst="rect">
            <a:avLst/>
          </a:prstGeom>
          <a:noFill/>
        </p:spPr>
        <p:txBody>
          <a:bodyPr wrap="square" lIns="91376" tIns="45688" rIns="91376" bIns="45688" rtlCol="0">
            <a:spAutoFit/>
          </a:bodyPr>
          <a:lstStyle/>
          <a:p>
            <a:r>
              <a:rPr lang="fr-FR" sz="5400" dirty="0">
                <a:latin typeface="cats MEOW" panose="020B0603050302020204" pitchFamily="34" charset="0"/>
              </a:rPr>
              <a:t>6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6567490" y="187271"/>
            <a:ext cx="5389399" cy="428415"/>
          </a:xfrm>
          <a:prstGeom prst="rect">
            <a:avLst/>
          </a:prstGeom>
          <a:noFill/>
        </p:spPr>
        <p:txBody>
          <a:bodyPr wrap="square" lIns="104233" tIns="52116" rIns="104233" bIns="52116" rtlCol="0">
            <a:spAutoFit/>
          </a:bodyPr>
          <a:lstStyle/>
          <a:p>
            <a:r>
              <a:rPr lang="fr-FR" b="1" u="sng" dirty="0" smtClean="0">
                <a:latin typeface="Comic Sans MS" panose="030F0702030302020204" pitchFamily="66" charset="0"/>
              </a:rPr>
              <a:t>Vocabulaire</a:t>
            </a:r>
          </a:p>
        </p:txBody>
      </p:sp>
      <p:pic>
        <p:nvPicPr>
          <p:cNvPr id="1026" name="Picture 2" descr="http://ekladata.com/kJP3mGg0pSClBsPh5x96Qt_C7g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8231716" y="75832"/>
            <a:ext cx="1347081" cy="734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ekladata.com/LIBvBXnM0mQrCr1U0UhK_5Y6_FU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1316" y="1967651"/>
            <a:ext cx="1238793" cy="599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" descr="http://ekladata.com/kJP3mGg0pSClBsPh5x96Qt_C7g4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9578796" y="155748"/>
            <a:ext cx="1054416" cy="575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Image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94572" y="252239"/>
            <a:ext cx="953854" cy="461657"/>
          </a:xfrm>
          <a:prstGeom prst="rect">
            <a:avLst/>
          </a:prstGeom>
        </p:spPr>
      </p:pic>
      <p:sp>
        <p:nvSpPr>
          <p:cNvPr id="30" name="ZoneTexte 29"/>
          <p:cNvSpPr txBox="1"/>
          <p:nvPr/>
        </p:nvSpPr>
        <p:spPr>
          <a:xfrm>
            <a:off x="1064065" y="397384"/>
            <a:ext cx="4570670" cy="382287"/>
          </a:xfrm>
          <a:prstGeom prst="rect">
            <a:avLst/>
          </a:prstGeom>
          <a:noFill/>
        </p:spPr>
        <p:txBody>
          <a:bodyPr wrap="square" lIns="104269" tIns="52135" rIns="104269" bIns="52135" rtlCol="0">
            <a:spAutoFit/>
          </a:bodyPr>
          <a:lstStyle/>
          <a:p>
            <a:r>
              <a:rPr lang="fr-FR" sz="1800" u="sng" dirty="0" smtClean="0">
                <a:latin typeface="Comic Sans MS" panose="030F0702030302020204" pitchFamily="66" charset="0"/>
              </a:rPr>
              <a:t>Je réponds aux devinettes </a:t>
            </a:r>
            <a:endParaRPr lang="fr-FR" sz="1800" u="sng" dirty="0">
              <a:latin typeface="Comic Sans MS" panose="030F0702030302020204" pitchFamily="66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189527" y="3904080"/>
            <a:ext cx="525523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000" dirty="0">
              <a:latin typeface="Comic Sans MS" panose="030F0702030302020204" pitchFamily="66" charset="0"/>
            </a:endParaRPr>
          </a:p>
        </p:txBody>
      </p:sp>
      <p:sp>
        <p:nvSpPr>
          <p:cNvPr id="40" name="Étiquette 39"/>
          <p:cNvSpPr/>
          <p:nvPr/>
        </p:nvSpPr>
        <p:spPr>
          <a:xfrm>
            <a:off x="154601" y="3603223"/>
            <a:ext cx="842094" cy="714529"/>
          </a:xfrm>
          <a:prstGeom prst="plaqu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33" tIns="52116" rIns="104233" bIns="52116" spcCol="0" rtlCol="0" anchor="ctr"/>
          <a:lstStyle/>
          <a:p>
            <a:pPr algn="ctr"/>
            <a:endParaRPr lang="fr-FR" dirty="0"/>
          </a:p>
        </p:txBody>
      </p:sp>
      <p:sp>
        <p:nvSpPr>
          <p:cNvPr id="41" name="ZoneTexte 40"/>
          <p:cNvSpPr txBox="1"/>
          <p:nvPr/>
        </p:nvSpPr>
        <p:spPr>
          <a:xfrm>
            <a:off x="1121725" y="3683414"/>
            <a:ext cx="4909503" cy="428415"/>
          </a:xfrm>
          <a:prstGeom prst="rect">
            <a:avLst/>
          </a:prstGeom>
          <a:noFill/>
        </p:spPr>
        <p:txBody>
          <a:bodyPr wrap="square" lIns="104233" tIns="52116" rIns="104233" bIns="52116" rtlCol="0">
            <a:spAutoFit/>
          </a:bodyPr>
          <a:lstStyle/>
          <a:p>
            <a:r>
              <a:rPr lang="fr-FR" b="1" u="sng" dirty="0" smtClean="0">
                <a:latin typeface="Comic Sans MS" panose="030F0702030302020204" pitchFamily="66" charset="0"/>
              </a:rPr>
              <a:t>Orthographe</a:t>
            </a:r>
          </a:p>
        </p:txBody>
      </p:sp>
      <p:sp>
        <p:nvSpPr>
          <p:cNvPr id="42" name="ZoneTexte 41"/>
          <p:cNvSpPr txBox="1"/>
          <p:nvPr/>
        </p:nvSpPr>
        <p:spPr>
          <a:xfrm>
            <a:off x="189527" y="3501393"/>
            <a:ext cx="792088" cy="923265"/>
          </a:xfrm>
          <a:prstGeom prst="rect">
            <a:avLst/>
          </a:prstGeom>
          <a:noFill/>
        </p:spPr>
        <p:txBody>
          <a:bodyPr wrap="square" lIns="91376" tIns="45688" rIns="91376" bIns="45688" rtlCol="0">
            <a:spAutoFit/>
          </a:bodyPr>
          <a:lstStyle/>
          <a:p>
            <a:r>
              <a:rPr lang="fr-FR" sz="5400" dirty="0">
                <a:latin typeface="cats MEOW" panose="020B0603050302020204" pitchFamily="34" charset="0"/>
              </a:rPr>
              <a:t>5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1069114" y="4037223"/>
            <a:ext cx="50173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1800" u="sng" dirty="0" smtClean="0">
                <a:latin typeface="Comic Sans MS" panose="030F0702030302020204" pitchFamily="66" charset="0"/>
              </a:rPr>
              <a:t>Complète les mots avec un S ou deux SS</a:t>
            </a:r>
            <a:r>
              <a:rPr lang="fr-FR" sz="1800" dirty="0" smtClean="0">
                <a:latin typeface="Comic Sans MS" panose="030F0702030302020204" pitchFamily="66" charset="0"/>
              </a:rPr>
              <a:t>:</a:t>
            </a:r>
            <a:endParaRPr lang="fr-FR" sz="1800" dirty="0">
              <a:latin typeface="Comic Sans MS" panose="030F0702030302020204" pitchFamily="66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042444" y="1117783"/>
            <a:ext cx="2160468" cy="4947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Rectangle 35"/>
          <p:cNvSpPr/>
          <p:nvPr/>
        </p:nvSpPr>
        <p:spPr>
          <a:xfrm>
            <a:off x="1740846" y="2020065"/>
            <a:ext cx="2592516" cy="4947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Rectangle 38"/>
          <p:cNvSpPr/>
          <p:nvPr/>
        </p:nvSpPr>
        <p:spPr>
          <a:xfrm>
            <a:off x="2840371" y="3108459"/>
            <a:ext cx="2592516" cy="4947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ZoneTexte 26"/>
          <p:cNvSpPr txBox="1"/>
          <p:nvPr/>
        </p:nvSpPr>
        <p:spPr>
          <a:xfrm>
            <a:off x="5707380" y="810603"/>
            <a:ext cx="488821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 smtClean="0">
                <a:latin typeface="Comic Sans MS" panose="030F0702030302020204" pitchFamily="66" charset="0"/>
              </a:rPr>
              <a:t>Classe les mots dans deux familles différentes:</a:t>
            </a:r>
          </a:p>
          <a:p>
            <a:r>
              <a:rPr lang="fr-FR" sz="1800" b="1" dirty="0" smtClean="0">
                <a:latin typeface="Comic Sans MS" panose="030F0702030302020204" pitchFamily="66" charset="0"/>
              </a:rPr>
              <a:t>chanter – dentiste – dent – chant – dentier – chanteuse – édenté - chanson</a:t>
            </a:r>
          </a:p>
          <a:p>
            <a:endParaRPr lang="fr-FR" sz="1800" u="sng" dirty="0">
              <a:latin typeface="Comic Sans MS" panose="030F0702030302020204" pitchFamily="66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62949" y="1115967"/>
            <a:ext cx="5312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 smtClean="0">
                <a:latin typeface="Comic Sans MS" panose="030F0702030302020204" pitchFamily="66" charset="0"/>
              </a:rPr>
              <a:t>C’est un </a:t>
            </a:r>
            <a:r>
              <a:rPr lang="fr-FR" sz="1800" dirty="0" smtClean="0">
                <a:latin typeface="Comic Sans MS" panose="030F0702030302020204" pitchFamily="66" charset="0"/>
              </a:rPr>
              <a:t>animal qui miaule</a:t>
            </a:r>
            <a:r>
              <a:rPr lang="fr-FR" sz="1800" dirty="0" smtClean="0">
                <a:latin typeface="Comic Sans MS" panose="030F0702030302020204" pitchFamily="66" charset="0"/>
              </a:rPr>
              <a:t>.</a:t>
            </a:r>
            <a:endParaRPr lang="fr-FR" sz="2000" dirty="0">
              <a:latin typeface="Comic Sans MS" panose="030F0702030302020204" pitchFamily="66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09634" y="1633424"/>
            <a:ext cx="5214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 smtClean="0">
                <a:latin typeface="Comic Sans MS" panose="030F0702030302020204" pitchFamily="66" charset="0"/>
              </a:rPr>
              <a:t>On adore en manger en été, à tous les parfums.</a:t>
            </a:r>
            <a:endParaRPr lang="fr-FR" sz="1800" dirty="0">
              <a:latin typeface="Comic Sans MS" panose="030F0702030302020204" pitchFamily="66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82646" y="2663344"/>
            <a:ext cx="5472719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 smtClean="0">
                <a:latin typeface="Comic Sans MS" panose="030F0702030302020204" pitchFamily="66" charset="0"/>
              </a:rPr>
              <a:t>Les élèves</a:t>
            </a:r>
            <a:r>
              <a:rPr lang="fr-FR" sz="1600" dirty="0" smtClean="0">
                <a:latin typeface="Comic Sans MS" panose="030F0702030302020204" pitchFamily="66" charset="0"/>
              </a:rPr>
              <a:t> </a:t>
            </a:r>
            <a:r>
              <a:rPr lang="fr-FR" sz="1800" dirty="0" smtClean="0">
                <a:latin typeface="Comic Sans MS" panose="030F0702030302020204" pitchFamily="66" charset="0"/>
              </a:rPr>
              <a:t>en font  de très jolis aux crayons de couleur ou aux feutres.</a:t>
            </a:r>
            <a:r>
              <a:rPr lang="fr-FR" dirty="0" smtClean="0"/>
              <a:t> </a:t>
            </a:r>
            <a:endParaRPr lang="fr-FR" dirty="0"/>
          </a:p>
        </p:txBody>
      </p:sp>
      <p:graphicFrame>
        <p:nvGraphicFramePr>
          <p:cNvPr id="11" name="Tableau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77013687"/>
              </p:ext>
            </p:extLst>
          </p:nvPr>
        </p:nvGraphicFramePr>
        <p:xfrm>
          <a:off x="5850756" y="2196455"/>
          <a:ext cx="4645572" cy="176746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69309"/>
                <a:gridCol w="2376263"/>
              </a:tblGrid>
              <a:tr h="456821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latin typeface="Comic Sans MS" panose="030F0702030302020204" pitchFamily="66" charset="0"/>
                        </a:rPr>
                        <a:t>Famille</a:t>
                      </a:r>
                      <a:r>
                        <a:rPr lang="fr-FR" sz="1400" b="1" baseline="0" dirty="0" smtClean="0">
                          <a:latin typeface="Comic Sans MS" panose="030F0702030302020204" pitchFamily="66" charset="0"/>
                        </a:rPr>
                        <a:t> n°1</a:t>
                      </a:r>
                      <a:endParaRPr lang="fr-FR" sz="14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latin typeface="Comic Sans MS" panose="030F0702030302020204" pitchFamily="66" charset="0"/>
                        </a:rPr>
                        <a:t>Famille</a:t>
                      </a:r>
                      <a:r>
                        <a:rPr lang="fr-FR" sz="1400" b="1" baseline="0" dirty="0" smtClean="0">
                          <a:latin typeface="Comic Sans MS" panose="030F0702030302020204" pitchFamily="66" charset="0"/>
                        </a:rPr>
                        <a:t> n°2</a:t>
                      </a:r>
                      <a:endParaRPr lang="fr-FR" sz="14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978719">
                <a:tc>
                  <a:txBody>
                    <a:bodyPr/>
                    <a:lstStyle/>
                    <a:p>
                      <a:r>
                        <a:rPr lang="fr-FR" sz="2000" b="1" dirty="0" smtClean="0">
                          <a:latin typeface="Comic Sans MS" panose="030F0702030302020204" pitchFamily="66" charset="0"/>
                        </a:rPr>
                        <a:t>…………………………………………………………………………………………………………………………….</a:t>
                      </a:r>
                      <a:endParaRPr lang="fr-FR" sz="20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dirty="0" smtClean="0"/>
                        <a:t>………………………………………………………………………………………………………………………………</a:t>
                      </a:r>
                      <a:endParaRPr lang="fr-FR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6" name="Rectangle 15"/>
          <p:cNvSpPr/>
          <p:nvPr/>
        </p:nvSpPr>
        <p:spPr>
          <a:xfrm>
            <a:off x="41568" y="4406555"/>
            <a:ext cx="5676137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</a:rPr>
              <a:t>la </a:t>
            </a:r>
            <a:r>
              <a:rPr lang="fr-FR" dirty="0">
                <a:latin typeface="Comic Sans MS" panose="030F0702030302020204" pitchFamily="66" charset="0"/>
              </a:rPr>
              <a:t>brou……e – un cou……in – </a:t>
            </a:r>
            <a:r>
              <a:rPr lang="fr-FR" dirty="0" err="1">
                <a:latin typeface="Comic Sans MS" panose="030F0702030302020204" pitchFamily="66" charset="0"/>
              </a:rPr>
              <a:t>tran</a:t>
            </a:r>
            <a:r>
              <a:rPr lang="fr-FR" dirty="0">
                <a:latin typeface="Comic Sans MS" panose="030F0702030302020204" pitchFamily="66" charset="0"/>
              </a:rPr>
              <a:t>….porter – </a:t>
            </a:r>
          </a:p>
          <a:p>
            <a:endParaRPr lang="fr-FR" dirty="0" smtClean="0">
              <a:latin typeface="Comic Sans MS" panose="030F0702030302020204" pitchFamily="66" charset="0"/>
            </a:endParaRPr>
          </a:p>
          <a:p>
            <a:r>
              <a:rPr lang="fr-FR" dirty="0" smtClean="0">
                <a:latin typeface="Comic Sans MS" panose="030F0702030302020204" pitchFamily="66" charset="0"/>
              </a:rPr>
              <a:t>un </a:t>
            </a:r>
            <a:r>
              <a:rPr lang="fr-FR" dirty="0" err="1">
                <a:latin typeface="Comic Sans MS" panose="030F0702030302020204" pitchFamily="66" charset="0"/>
              </a:rPr>
              <a:t>pa</a:t>
            </a:r>
            <a:r>
              <a:rPr lang="fr-FR" dirty="0">
                <a:latin typeface="Comic Sans MS" panose="030F0702030302020204" pitchFamily="66" charset="0"/>
              </a:rPr>
              <a:t>…..</a:t>
            </a:r>
            <a:r>
              <a:rPr lang="fr-FR" dirty="0" err="1">
                <a:latin typeface="Comic Sans MS" panose="030F0702030302020204" pitchFamily="66" charset="0"/>
              </a:rPr>
              <a:t>ager</a:t>
            </a:r>
            <a:r>
              <a:rPr lang="fr-FR" dirty="0">
                <a:latin typeface="Comic Sans MS" panose="030F0702030302020204" pitchFamily="66" charset="0"/>
              </a:rPr>
              <a:t> – du …..</a:t>
            </a:r>
            <a:r>
              <a:rPr lang="fr-FR" dirty="0" err="1">
                <a:latin typeface="Comic Sans MS" panose="030F0702030302020204" pitchFamily="66" charset="0"/>
              </a:rPr>
              <a:t>avon</a:t>
            </a:r>
            <a:r>
              <a:rPr lang="fr-FR" dirty="0">
                <a:latin typeface="Comic Sans MS" panose="030F0702030302020204" pitchFamily="66" charset="0"/>
              </a:rPr>
              <a:t> – la le……ive </a:t>
            </a:r>
            <a:r>
              <a:rPr lang="fr-FR" dirty="0" smtClean="0">
                <a:latin typeface="Comic Sans MS" panose="030F0702030302020204" pitchFamily="66" charset="0"/>
              </a:rPr>
              <a:t>–</a:t>
            </a:r>
          </a:p>
          <a:p>
            <a:r>
              <a:rPr lang="fr-FR" dirty="0" smtClean="0">
                <a:latin typeface="Comic Sans MS" panose="030F0702030302020204" pitchFamily="66" charset="0"/>
              </a:rPr>
              <a:t> </a:t>
            </a:r>
          </a:p>
          <a:p>
            <a:r>
              <a:rPr lang="fr-FR" dirty="0" smtClean="0">
                <a:latin typeface="Comic Sans MS" panose="030F0702030302020204" pitchFamily="66" charset="0"/>
              </a:rPr>
              <a:t>à </a:t>
            </a:r>
            <a:r>
              <a:rPr lang="fr-FR" dirty="0">
                <a:latin typeface="Comic Sans MS" panose="030F0702030302020204" pitchFamily="66" charset="0"/>
              </a:rPr>
              <a:t>l’e…t – </a:t>
            </a:r>
            <a:r>
              <a:rPr lang="fr-FR" dirty="0" smtClean="0">
                <a:latin typeface="Comic Sans MS" panose="030F0702030302020204" pitchFamily="66" charset="0"/>
              </a:rPr>
              <a:t>à l’</a:t>
            </a:r>
            <a:r>
              <a:rPr lang="fr-FR" dirty="0" err="1" smtClean="0">
                <a:latin typeface="Comic Sans MS" panose="030F0702030302020204" pitchFamily="66" charset="0"/>
              </a:rPr>
              <a:t>oue</a:t>
            </a:r>
            <a:r>
              <a:rPr lang="fr-FR" dirty="0" smtClean="0">
                <a:latin typeface="Comic Sans MS" panose="030F0702030302020204" pitchFamily="66" charset="0"/>
              </a:rPr>
              <a:t>…..t – un ……top – un ….</a:t>
            </a:r>
            <a:r>
              <a:rPr lang="fr-FR" dirty="0" err="1" smtClean="0">
                <a:latin typeface="Comic Sans MS" panose="030F0702030302020204" pitchFamily="66" charset="0"/>
              </a:rPr>
              <a:t>ucrier</a:t>
            </a:r>
            <a:endParaRPr lang="fr-FR" dirty="0">
              <a:latin typeface="Comic Sans MS" panose="030F0702030302020204" pitchFamily="66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17663" y="6372919"/>
            <a:ext cx="53467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2000" dirty="0" smtClean="0">
                <a:latin typeface="Comic Sans MS" panose="030F0702030302020204" pitchFamily="66" charset="0"/>
              </a:rPr>
              <a:t>une </a:t>
            </a:r>
            <a:r>
              <a:rPr lang="fr-FR" sz="2000" dirty="0">
                <a:latin typeface="Comic Sans MS" panose="030F0702030302020204" pitchFamily="66" charset="0"/>
              </a:rPr>
              <a:t>balan…e – le …..</a:t>
            </a:r>
            <a:r>
              <a:rPr lang="fr-FR" sz="2000" dirty="0" err="1">
                <a:latin typeface="Comic Sans MS" panose="030F0702030302020204" pitchFamily="66" charset="0"/>
              </a:rPr>
              <a:t>irque</a:t>
            </a:r>
            <a:r>
              <a:rPr lang="fr-FR" sz="2000" dirty="0">
                <a:latin typeface="Comic Sans MS" panose="030F0702030302020204" pitchFamily="66" charset="0"/>
              </a:rPr>
              <a:t> – un cale…..on – </a:t>
            </a:r>
            <a:endParaRPr lang="fr-FR" sz="2000" dirty="0" smtClean="0">
              <a:latin typeface="Comic Sans MS" panose="030F0702030302020204" pitchFamily="66" charset="0"/>
            </a:endParaRPr>
          </a:p>
          <a:p>
            <a:endParaRPr lang="fr-FR" sz="2000" dirty="0" smtClean="0">
              <a:latin typeface="Comic Sans MS" panose="030F0702030302020204" pitchFamily="66" charset="0"/>
            </a:endParaRPr>
          </a:p>
          <a:p>
            <a:r>
              <a:rPr lang="fr-FR" sz="2000" dirty="0" smtClean="0">
                <a:latin typeface="Comic Sans MS" panose="030F0702030302020204" pitchFamily="66" charset="0"/>
              </a:rPr>
              <a:t>le </a:t>
            </a:r>
            <a:r>
              <a:rPr lang="fr-FR" sz="2000" dirty="0">
                <a:latin typeface="Comic Sans MS" panose="030F0702030302020204" pitchFamily="66" charset="0"/>
              </a:rPr>
              <a:t>….</a:t>
            </a:r>
            <a:r>
              <a:rPr lang="fr-FR" sz="2000" dirty="0" err="1">
                <a:latin typeface="Comic Sans MS" panose="030F0702030302020204" pitchFamily="66" charset="0"/>
              </a:rPr>
              <a:t>yclone</a:t>
            </a:r>
            <a:r>
              <a:rPr lang="fr-FR" sz="2000" dirty="0">
                <a:latin typeface="Comic Sans MS" panose="030F0702030302020204" pitchFamily="66" charset="0"/>
              </a:rPr>
              <a:t> – un </a:t>
            </a:r>
            <a:r>
              <a:rPr lang="fr-FR" sz="2000" dirty="0" err="1">
                <a:latin typeface="Comic Sans MS" panose="030F0702030302020204" pitchFamily="66" charset="0"/>
              </a:rPr>
              <a:t>hame</a:t>
            </a:r>
            <a:r>
              <a:rPr lang="fr-FR" sz="2000" dirty="0">
                <a:latin typeface="Comic Sans MS" panose="030F0702030302020204" pitchFamily="66" charset="0"/>
              </a:rPr>
              <a:t>…..on – une ……</a:t>
            </a:r>
            <a:r>
              <a:rPr lang="fr-FR" sz="2000" dirty="0" err="1">
                <a:latin typeface="Comic Sans MS" panose="030F0702030302020204" pitchFamily="66" charset="0"/>
              </a:rPr>
              <a:t>édille</a:t>
            </a:r>
            <a:r>
              <a:rPr lang="fr-FR" sz="2000" dirty="0">
                <a:latin typeface="Comic Sans MS" panose="030F0702030302020204" pitchFamily="66" charset="0"/>
              </a:rPr>
              <a:t> – </a:t>
            </a:r>
            <a:endParaRPr lang="fr-FR" sz="2000" dirty="0" smtClean="0">
              <a:latin typeface="Comic Sans MS" panose="030F0702030302020204" pitchFamily="66" charset="0"/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162949" y="6034071"/>
            <a:ext cx="5017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1800" u="sng" dirty="0" smtClean="0">
                <a:latin typeface="Comic Sans MS" panose="030F0702030302020204" pitchFamily="66" charset="0"/>
              </a:rPr>
              <a:t>Complète les mots avec un C ou un </a:t>
            </a:r>
            <a:r>
              <a:rPr lang="fr-FR" sz="2400" b="1" u="sng" dirty="0" smtClean="0">
                <a:latin typeface="Comic Sans MS" panose="030F0702030302020204" pitchFamily="66" charset="0"/>
              </a:rPr>
              <a:t>ç</a:t>
            </a:r>
            <a:r>
              <a:rPr lang="fr-FR" sz="1800" dirty="0" smtClean="0">
                <a:latin typeface="Comic Sans MS" panose="030F0702030302020204" pitchFamily="66" charset="0"/>
              </a:rPr>
              <a:t>:</a:t>
            </a:r>
            <a:endParaRPr lang="fr-FR" sz="1800" dirty="0">
              <a:latin typeface="Comic Sans MS" panose="030F0702030302020204" pitchFamily="66" charset="0"/>
            </a:endParaRPr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56197" y="4954323"/>
            <a:ext cx="487743" cy="612624"/>
          </a:xfrm>
          <a:prstGeom prst="rect">
            <a:avLst/>
          </a:prstGeom>
        </p:spPr>
      </p:pic>
      <p:pic>
        <p:nvPicPr>
          <p:cNvPr id="33" name="Image 3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46992" y="6189424"/>
            <a:ext cx="487743" cy="612624"/>
          </a:xfrm>
          <a:prstGeom prst="rect">
            <a:avLst/>
          </a:prstGeom>
        </p:spPr>
      </p:pic>
      <p:sp>
        <p:nvSpPr>
          <p:cNvPr id="32" name="ZoneTexte 31"/>
          <p:cNvSpPr txBox="1"/>
          <p:nvPr/>
        </p:nvSpPr>
        <p:spPr>
          <a:xfrm>
            <a:off x="5850756" y="4212679"/>
            <a:ext cx="468052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 smtClean="0">
                <a:latin typeface="Comic Sans MS" pitchFamily="66" charset="0"/>
              </a:rPr>
              <a:t>Pour chaque mot, écris deux autres mots de la même famille:</a:t>
            </a:r>
          </a:p>
          <a:p>
            <a:endParaRPr lang="fr-FR" sz="1800" dirty="0" smtClean="0">
              <a:latin typeface="Comic Sans MS" pitchFamily="66" charset="0"/>
            </a:endParaRPr>
          </a:p>
          <a:p>
            <a:r>
              <a:rPr lang="fr-FR" sz="1800" b="1" dirty="0" smtClean="0">
                <a:latin typeface="Comic Sans MS" pitchFamily="66" charset="0"/>
              </a:rPr>
              <a:t>Le jardinage</a:t>
            </a:r>
            <a:r>
              <a:rPr lang="fr-FR" sz="1800" dirty="0" smtClean="0">
                <a:latin typeface="Comic Sans MS" pitchFamily="66" charset="0"/>
              </a:rPr>
              <a:t>:………………………………………………</a:t>
            </a:r>
          </a:p>
          <a:p>
            <a:endParaRPr lang="fr-FR" sz="1800" dirty="0" smtClean="0">
              <a:latin typeface="Comic Sans MS" pitchFamily="66" charset="0"/>
            </a:endParaRPr>
          </a:p>
          <a:p>
            <a:r>
              <a:rPr lang="fr-FR" sz="1800" b="1" dirty="0" smtClean="0">
                <a:latin typeface="Comic Sans MS" pitchFamily="66" charset="0"/>
              </a:rPr>
              <a:t>La cuisine</a:t>
            </a:r>
            <a:r>
              <a:rPr lang="fr-FR" sz="1800" dirty="0" smtClean="0">
                <a:latin typeface="Comic Sans MS" pitchFamily="66" charset="0"/>
              </a:rPr>
              <a:t>:………………………………………………………..</a:t>
            </a:r>
          </a:p>
          <a:p>
            <a:endParaRPr lang="fr-FR" sz="1800" dirty="0" smtClean="0">
              <a:latin typeface="Comic Sans MS" pitchFamily="66" charset="0"/>
            </a:endParaRPr>
          </a:p>
          <a:p>
            <a:r>
              <a:rPr lang="fr-FR" sz="1800" b="1" dirty="0" smtClean="0">
                <a:latin typeface="Comic Sans MS" pitchFamily="66" charset="0"/>
              </a:rPr>
              <a:t>Le dessin</a:t>
            </a:r>
            <a:r>
              <a:rPr lang="fr-FR" sz="1800" dirty="0" smtClean="0">
                <a:latin typeface="Comic Sans MS" pitchFamily="66" charset="0"/>
              </a:rPr>
              <a:t>:…………………………………………………………</a:t>
            </a:r>
          </a:p>
          <a:p>
            <a:endParaRPr lang="fr-FR" sz="1800" dirty="0" smtClean="0">
              <a:latin typeface="Comic Sans MS" pitchFamily="66" charset="0"/>
            </a:endParaRPr>
          </a:p>
          <a:p>
            <a:r>
              <a:rPr lang="fr-FR" sz="1800" b="1" dirty="0" smtClean="0">
                <a:latin typeface="Comic Sans MS" pitchFamily="66" charset="0"/>
              </a:rPr>
              <a:t>Le matin</a:t>
            </a:r>
            <a:r>
              <a:rPr lang="fr-FR" sz="1800" dirty="0" smtClean="0">
                <a:latin typeface="Comic Sans MS" pitchFamily="66" charset="0"/>
              </a:rPr>
              <a:t>:………………………………………………………….</a:t>
            </a:r>
          </a:p>
          <a:p>
            <a:endParaRPr lang="fr-FR" sz="18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85635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tiquette 1"/>
          <p:cNvSpPr/>
          <p:nvPr/>
        </p:nvSpPr>
        <p:spPr>
          <a:xfrm>
            <a:off x="234132" y="180231"/>
            <a:ext cx="842094" cy="714529"/>
          </a:xfrm>
          <a:prstGeom prst="plaqu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33" tIns="52116" rIns="104233" bIns="52116" spcCol="0" rtlCol="0" anchor="ctr"/>
          <a:lstStyle/>
          <a:p>
            <a:pPr algn="ctr"/>
            <a:r>
              <a:rPr lang="fr-FR" sz="5400" dirty="0" smtClean="0">
                <a:solidFill>
                  <a:schemeClr val="tx1"/>
                </a:solidFill>
                <a:latin typeface="cats MEOW"/>
              </a:rPr>
              <a:t>7</a:t>
            </a:r>
            <a:endParaRPr lang="fr-FR" sz="5400" dirty="0">
              <a:solidFill>
                <a:schemeClr val="tx1"/>
              </a:solidFill>
              <a:latin typeface="cats MEOW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242244" y="252239"/>
            <a:ext cx="77048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latin typeface="Comic Sans MS" pitchFamily="66" charset="0"/>
              </a:rPr>
              <a:t>Lecture documentaire:</a:t>
            </a:r>
            <a:endParaRPr lang="fr-FR" dirty="0" smtClean="0">
              <a:latin typeface="Comic Sans MS" pitchFamily="66" charset="0"/>
            </a:endParaRPr>
          </a:p>
          <a:p>
            <a:r>
              <a:rPr lang="fr-FR" dirty="0" smtClean="0">
                <a:latin typeface="Comic Sans MS" pitchFamily="66" charset="0"/>
              </a:rPr>
              <a:t>Lis le texte documentaire et réponds au questions:</a:t>
            </a:r>
            <a:endParaRPr lang="fr-FR" dirty="0">
              <a:latin typeface="Comic Sans MS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8148" y="1332359"/>
            <a:ext cx="5400600" cy="429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dirty="0" smtClean="0"/>
          </a:p>
          <a:p>
            <a:r>
              <a:rPr lang="fr-FR" u="sng" dirty="0" smtClean="0"/>
              <a:t>La girafe </a:t>
            </a:r>
          </a:p>
          <a:p>
            <a:endParaRPr lang="fr-FR" dirty="0" smtClean="0"/>
          </a:p>
          <a:p>
            <a:r>
              <a:rPr lang="fr-FR" dirty="0" smtClean="0"/>
              <a:t>La girafe vit en Afrique, dans la savane. </a:t>
            </a:r>
          </a:p>
          <a:p>
            <a:r>
              <a:rPr lang="fr-FR" dirty="0" smtClean="0"/>
              <a:t>C’est le plus grand de tous les animaux. </a:t>
            </a:r>
          </a:p>
          <a:p>
            <a:endParaRPr lang="fr-FR" dirty="0" smtClean="0"/>
          </a:p>
          <a:p>
            <a:r>
              <a:rPr lang="fr-FR" dirty="0" smtClean="0"/>
              <a:t>Elle a de hautes pattes et un cou très long. </a:t>
            </a:r>
          </a:p>
          <a:p>
            <a:r>
              <a:rPr lang="fr-FR" dirty="0" smtClean="0"/>
              <a:t>Elle peut courir vite. </a:t>
            </a:r>
          </a:p>
          <a:p>
            <a:r>
              <a:rPr lang="fr-FR" dirty="0" smtClean="0"/>
              <a:t>Elle a une petite tête fine et deux cornes. </a:t>
            </a:r>
          </a:p>
          <a:p>
            <a:r>
              <a:rPr lang="fr-FR" dirty="0" smtClean="0"/>
              <a:t>La girafe a une langue très longue avec laquelle elle attrape les feuilles situées au sommet des arbres. </a:t>
            </a:r>
          </a:p>
          <a:p>
            <a:r>
              <a:rPr lang="fr-FR" dirty="0" smtClean="0"/>
              <a:t>Son petit s’appelle le girafon. </a:t>
            </a:r>
            <a:endParaRPr lang="fr-FR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0756" y="4212679"/>
            <a:ext cx="4274546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66780" y="1188343"/>
            <a:ext cx="3568247" cy="2881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4132" y="252239"/>
            <a:ext cx="972108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/>
              <a:t>Complète le dessin avec les mots suivants:    </a:t>
            </a:r>
            <a:r>
              <a:rPr lang="fr-FR" dirty="0" smtClean="0"/>
              <a:t>oreille- corne – queue- patte - cou 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82604" y="1188343"/>
            <a:ext cx="1781175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à coins arrondis 4"/>
          <p:cNvSpPr/>
          <p:nvPr/>
        </p:nvSpPr>
        <p:spPr>
          <a:xfrm>
            <a:off x="5778748" y="1044327"/>
            <a:ext cx="2736304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à coins arrondis 5"/>
          <p:cNvSpPr/>
          <p:nvPr/>
        </p:nvSpPr>
        <p:spPr>
          <a:xfrm>
            <a:off x="6642844" y="2628503"/>
            <a:ext cx="2808312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à coins arrondis 6"/>
          <p:cNvSpPr/>
          <p:nvPr/>
        </p:nvSpPr>
        <p:spPr>
          <a:xfrm>
            <a:off x="2034332" y="3060551"/>
            <a:ext cx="2232248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à coins arrondis 7"/>
          <p:cNvSpPr/>
          <p:nvPr/>
        </p:nvSpPr>
        <p:spPr>
          <a:xfrm>
            <a:off x="1890316" y="1764407"/>
            <a:ext cx="2160240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à coins arrondis 8"/>
          <p:cNvSpPr/>
          <p:nvPr/>
        </p:nvSpPr>
        <p:spPr>
          <a:xfrm>
            <a:off x="1746300" y="900311"/>
            <a:ext cx="2304256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1" name="Connecteur droit avec flèche 10"/>
          <p:cNvCxnSpPr>
            <a:endCxn id="6" idx="1"/>
          </p:cNvCxnSpPr>
          <p:nvPr/>
        </p:nvCxnSpPr>
        <p:spPr>
          <a:xfrm>
            <a:off x="6066780" y="2772519"/>
            <a:ext cx="576064" cy="1080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>
            <a:endCxn id="5" idx="1"/>
          </p:cNvCxnSpPr>
          <p:nvPr/>
        </p:nvCxnSpPr>
        <p:spPr>
          <a:xfrm flipV="1">
            <a:off x="5202684" y="1260351"/>
            <a:ext cx="576064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>
            <a:endCxn id="9" idx="3"/>
          </p:cNvCxnSpPr>
          <p:nvPr/>
        </p:nvCxnSpPr>
        <p:spPr>
          <a:xfrm flipH="1" flipV="1">
            <a:off x="4050556" y="1116335"/>
            <a:ext cx="864096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>
            <a:endCxn id="8" idx="3"/>
          </p:cNvCxnSpPr>
          <p:nvPr/>
        </p:nvCxnSpPr>
        <p:spPr>
          <a:xfrm flipH="1">
            <a:off x="4050556" y="1980431"/>
            <a:ext cx="86409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>
            <a:endCxn id="7" idx="3"/>
          </p:cNvCxnSpPr>
          <p:nvPr/>
        </p:nvCxnSpPr>
        <p:spPr>
          <a:xfrm flipH="1">
            <a:off x="4266580" y="3204567"/>
            <a:ext cx="936104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666180" y="3996656"/>
            <a:ext cx="9217024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dirty="0" smtClean="0"/>
          </a:p>
          <a:p>
            <a:r>
              <a:rPr lang="fr-FR" dirty="0" smtClean="0"/>
              <a:t>Où vit la girafe?...........................................................................................................</a:t>
            </a:r>
          </a:p>
          <a:p>
            <a:endParaRPr lang="fr-FR" dirty="0" smtClean="0"/>
          </a:p>
          <a:p>
            <a:r>
              <a:rPr lang="fr-FR" dirty="0" smtClean="0"/>
              <a:t>Que mange la girafe? …………………………………………………………………………………………….</a:t>
            </a:r>
          </a:p>
          <a:p>
            <a:endParaRPr lang="fr-FR" dirty="0" smtClean="0"/>
          </a:p>
          <a:p>
            <a:r>
              <a:rPr lang="fr-FR" dirty="0" smtClean="0"/>
              <a:t>Avec quoi attrape-t-elle sa nourriture?.........................................................................</a:t>
            </a:r>
          </a:p>
          <a:p>
            <a:r>
              <a:rPr lang="fr-FR" dirty="0" smtClean="0"/>
              <a:t>……………………………………………………………………………………………………………………………….</a:t>
            </a:r>
          </a:p>
          <a:p>
            <a:endParaRPr lang="fr-FR" dirty="0" smtClean="0"/>
          </a:p>
          <a:p>
            <a:r>
              <a:rPr lang="fr-FR" dirty="0" smtClean="0"/>
              <a:t>Comment s’appelle son petit? ………………………………………………………………………………</a:t>
            </a:r>
          </a:p>
          <a:p>
            <a:endParaRPr lang="fr-FR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2" descr="http://ekladata.com/qNmPPvdkTLwZ01R259eMlxPnNh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044327"/>
            <a:ext cx="8947100" cy="120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Étiquette 1"/>
          <p:cNvSpPr/>
          <p:nvPr/>
        </p:nvSpPr>
        <p:spPr>
          <a:xfrm>
            <a:off x="254474" y="180231"/>
            <a:ext cx="701296" cy="714529"/>
          </a:xfrm>
          <a:prstGeom prst="plaqu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33" tIns="52116" rIns="104233" bIns="52116" spcCol="0"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160816" y="145851"/>
            <a:ext cx="2139897" cy="707821"/>
          </a:xfrm>
          <a:prstGeom prst="rect">
            <a:avLst/>
          </a:prstGeom>
          <a:noFill/>
        </p:spPr>
        <p:txBody>
          <a:bodyPr wrap="square" lIns="91376" tIns="45688" rIns="91376" bIns="45688" rtlCol="0">
            <a:spAutoFit/>
          </a:bodyPr>
          <a:lstStyle/>
          <a:p>
            <a:r>
              <a:rPr lang="fr-FR" sz="4000" dirty="0" smtClean="0">
                <a:latin typeface="cats MEOW" panose="020B0603050302020204" pitchFamily="34" charset="0"/>
              </a:rPr>
              <a:t>  7</a:t>
            </a:r>
            <a:endParaRPr lang="fr-FR" sz="4000" dirty="0">
              <a:latin typeface="cats MEOW" panose="020B0603050302020204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993701" y="54432"/>
            <a:ext cx="5073080" cy="1305578"/>
          </a:xfrm>
          <a:prstGeom prst="rect">
            <a:avLst/>
          </a:prstGeom>
          <a:noFill/>
        </p:spPr>
        <p:txBody>
          <a:bodyPr wrap="square" lIns="104233" tIns="52116" rIns="104233" bIns="52116" rtlCol="0">
            <a:spAutoFit/>
          </a:bodyPr>
          <a:lstStyle/>
          <a:p>
            <a:r>
              <a:rPr lang="fr-FR" b="1" u="sng" dirty="0" smtClean="0">
                <a:latin typeface="Comic Sans MS" panose="030F0702030302020204" pitchFamily="66" charset="0"/>
              </a:rPr>
              <a:t>Ecriture</a:t>
            </a:r>
          </a:p>
          <a:p>
            <a:r>
              <a:rPr lang="fr-FR" sz="1800" dirty="0" smtClean="0">
                <a:latin typeface="Comic Sans MS" panose="030F0702030302020204" pitchFamily="66" charset="0"/>
              </a:rPr>
              <a:t>Que voudras-tu faire comme métier quand tu seras grand(e)? Explique pourquoi?</a:t>
            </a:r>
            <a:endParaRPr lang="fr-FR" sz="1800" dirty="0">
              <a:latin typeface="Comic Sans MS" panose="030F0702030302020204" pitchFamily="66" charset="0"/>
            </a:endParaRPr>
          </a:p>
          <a:p>
            <a:endParaRPr lang="fr-FR" b="1" u="sng" dirty="0" smtClean="0">
              <a:latin typeface="Comic Sans MS" panose="030F0702030302020204" pitchFamily="66" charset="0"/>
            </a:endParaRPr>
          </a:p>
        </p:txBody>
      </p:sp>
      <p:pic>
        <p:nvPicPr>
          <p:cNvPr id="1026" name="Picture 2" descr="http://ekladata.com/qNmPPvdkTLwZ01R259eMlxPnNh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196455"/>
            <a:ext cx="9625512" cy="120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Étiquette 9"/>
          <p:cNvSpPr/>
          <p:nvPr/>
        </p:nvSpPr>
        <p:spPr>
          <a:xfrm>
            <a:off x="254473" y="3492599"/>
            <a:ext cx="709605" cy="714529"/>
          </a:xfrm>
          <a:prstGeom prst="plaqu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33" tIns="52116" rIns="104233" bIns="52116" spcCol="0"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160816" y="3466743"/>
            <a:ext cx="1368152" cy="707885"/>
          </a:xfrm>
          <a:prstGeom prst="rect">
            <a:avLst/>
          </a:prstGeom>
          <a:noFill/>
        </p:spPr>
        <p:txBody>
          <a:bodyPr wrap="square" lIns="91376" tIns="45688" rIns="91376" bIns="45688" rtlCol="0">
            <a:spAutoFit/>
          </a:bodyPr>
          <a:lstStyle/>
          <a:p>
            <a:r>
              <a:rPr lang="fr-FR" sz="4000" dirty="0" smtClean="0">
                <a:latin typeface="cats MEOW" panose="020B0603050302020204" pitchFamily="34" charset="0"/>
              </a:rPr>
              <a:t> 8</a:t>
            </a:r>
            <a:endParaRPr lang="fr-FR" sz="4000" dirty="0">
              <a:latin typeface="cats MEOW" panose="020B0603050302020204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899983" y="3432203"/>
            <a:ext cx="5389399" cy="751581"/>
          </a:xfrm>
          <a:prstGeom prst="rect">
            <a:avLst/>
          </a:prstGeom>
          <a:noFill/>
        </p:spPr>
        <p:txBody>
          <a:bodyPr wrap="square" lIns="104233" tIns="52116" rIns="104233" bIns="52116" rtlCol="0">
            <a:spAutoFit/>
          </a:bodyPr>
          <a:lstStyle/>
          <a:p>
            <a:r>
              <a:rPr lang="fr-FR" b="1" u="sng" dirty="0" smtClean="0">
                <a:latin typeface="Comic Sans MS" panose="030F0702030302020204" pitchFamily="66" charset="0"/>
              </a:rPr>
              <a:t>Numération</a:t>
            </a:r>
          </a:p>
          <a:p>
            <a:endParaRPr lang="fr-FR" b="1" u="sng" dirty="0" smtClean="0">
              <a:latin typeface="Comic Sans MS" panose="030F0702030302020204" pitchFamily="66" charset="0"/>
            </a:endParaRPr>
          </a:p>
        </p:txBody>
      </p:sp>
      <p:cxnSp>
        <p:nvCxnSpPr>
          <p:cNvPr id="18" name="Connecteur droit 17"/>
          <p:cNvCxnSpPr/>
          <p:nvPr/>
        </p:nvCxnSpPr>
        <p:spPr>
          <a:xfrm>
            <a:off x="5634736" y="0"/>
            <a:ext cx="72009" cy="7561263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http://ekladata.com/LWOJuCy80_Nceiat2rdHSWkoDQ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70636" y="684287"/>
            <a:ext cx="1035358" cy="638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Image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88400" y="3307885"/>
            <a:ext cx="907013" cy="837404"/>
          </a:xfrm>
          <a:prstGeom prst="rect">
            <a:avLst/>
          </a:prstGeom>
        </p:spPr>
      </p:pic>
      <p:sp>
        <p:nvSpPr>
          <p:cNvPr id="89" name="Étiquette 88"/>
          <p:cNvSpPr/>
          <p:nvPr/>
        </p:nvSpPr>
        <p:spPr>
          <a:xfrm>
            <a:off x="5800399" y="135479"/>
            <a:ext cx="842094" cy="500285"/>
          </a:xfrm>
          <a:prstGeom prst="plaqu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33" tIns="52116" rIns="104233" bIns="52116" spcCol="0" rtlCol="0" anchor="ctr"/>
          <a:lstStyle/>
          <a:p>
            <a:pPr algn="ctr"/>
            <a:endParaRPr lang="fr-FR"/>
          </a:p>
        </p:txBody>
      </p:sp>
      <p:sp>
        <p:nvSpPr>
          <p:cNvPr id="90" name="ZoneTexte 89"/>
          <p:cNvSpPr txBox="1"/>
          <p:nvPr/>
        </p:nvSpPr>
        <p:spPr>
          <a:xfrm>
            <a:off x="5800399" y="0"/>
            <a:ext cx="1101083" cy="707885"/>
          </a:xfrm>
          <a:prstGeom prst="rect">
            <a:avLst/>
          </a:prstGeom>
          <a:noFill/>
        </p:spPr>
        <p:txBody>
          <a:bodyPr wrap="square" lIns="91376" tIns="45688" rIns="91376" bIns="45688" rtlCol="0">
            <a:spAutoFit/>
          </a:bodyPr>
          <a:lstStyle/>
          <a:p>
            <a:r>
              <a:rPr lang="fr-FR" sz="4000" dirty="0" smtClean="0">
                <a:latin typeface="cats MEOW" panose="020B0603050302020204" pitchFamily="34" charset="0"/>
              </a:rPr>
              <a:t> 9</a:t>
            </a:r>
            <a:endParaRPr lang="fr-FR" sz="4000" dirty="0">
              <a:latin typeface="cats MEOW" panose="020B0603050302020204" pitchFamily="34" charset="0"/>
            </a:endParaRPr>
          </a:p>
        </p:txBody>
      </p:sp>
      <p:sp>
        <p:nvSpPr>
          <p:cNvPr id="48" name="ZoneTexte 47"/>
          <p:cNvSpPr txBox="1"/>
          <p:nvPr/>
        </p:nvSpPr>
        <p:spPr>
          <a:xfrm>
            <a:off x="168494" y="3935485"/>
            <a:ext cx="545455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</a:rPr>
              <a:t>          </a:t>
            </a:r>
            <a:r>
              <a:rPr lang="fr-FR" sz="2000" u="sng" dirty="0" smtClean="0">
                <a:latin typeface="Comic Sans MS" panose="030F0702030302020204" pitchFamily="66" charset="0"/>
              </a:rPr>
              <a:t>Complète:</a:t>
            </a:r>
            <a:endParaRPr lang="fr-FR" dirty="0" smtClean="0">
              <a:latin typeface="Comic Sans MS" panose="030F0702030302020204" pitchFamily="66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41451" y="4500711"/>
            <a:ext cx="55308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sz="1800" dirty="0" smtClean="0">
                <a:latin typeface="Comic Sans MS" panose="030F0702030302020204" pitchFamily="66" charset="0"/>
              </a:rPr>
              <a:t>10X12=……….         5X100=……………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sz="1800" dirty="0" smtClean="0">
                <a:latin typeface="Comic Sans MS" panose="030F0702030302020204" pitchFamily="66" charset="0"/>
              </a:rPr>
              <a:t>36X10=………         100X4=…………..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sz="1800" dirty="0" smtClean="0">
                <a:latin typeface="Comic Sans MS" panose="030F0702030302020204" pitchFamily="66" charset="0"/>
              </a:rPr>
              <a:t>10X………= 260      ……..X7= 700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sz="1800" dirty="0" smtClean="0">
                <a:latin typeface="Comic Sans MS" panose="030F0702030302020204" pitchFamily="66" charset="0"/>
              </a:rPr>
              <a:t>…….X23= 230       100X……= 800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sz="1800" dirty="0" smtClean="0">
                <a:latin typeface="Comic Sans MS" panose="030F0702030302020204" pitchFamily="66" charset="0"/>
              </a:rPr>
              <a:t>14X…….= 140        10X……..= 300</a:t>
            </a:r>
          </a:p>
        </p:txBody>
      </p:sp>
      <p:sp>
        <p:nvSpPr>
          <p:cNvPr id="25" name="AutoShape 4" descr="Résultat de recherche d'images pour &quot;cible flèchette maths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6" name="Image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35132" y="148626"/>
            <a:ext cx="494244" cy="941200"/>
          </a:xfrm>
          <a:prstGeom prst="rect">
            <a:avLst/>
          </a:prstGeom>
        </p:spPr>
      </p:pic>
      <p:sp>
        <p:nvSpPr>
          <p:cNvPr id="38" name="ZoneTexte 37"/>
          <p:cNvSpPr txBox="1"/>
          <p:nvPr/>
        </p:nvSpPr>
        <p:spPr>
          <a:xfrm>
            <a:off x="156808" y="6049665"/>
            <a:ext cx="54779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u="sng" dirty="0" smtClean="0">
                <a:latin typeface="Comic Sans MS" panose="030F0702030302020204" pitchFamily="66" charset="0"/>
              </a:rPr>
              <a:t>Complète:</a:t>
            </a:r>
          </a:p>
          <a:p>
            <a:r>
              <a:rPr lang="fr-FR" sz="1800" dirty="0" smtClean="0">
                <a:latin typeface="Comic Sans MS" panose="030F0702030302020204" pitchFamily="66" charset="0"/>
              </a:rPr>
              <a:t>6X5=………      2X7=………       4X4=………     8X3=…….</a:t>
            </a:r>
          </a:p>
          <a:p>
            <a:r>
              <a:rPr lang="fr-FR" sz="1800" dirty="0" smtClean="0">
                <a:latin typeface="Comic Sans MS" panose="030F0702030302020204" pitchFamily="66" charset="0"/>
              </a:rPr>
              <a:t>9X4=……..       </a:t>
            </a:r>
            <a:r>
              <a:rPr lang="fr-FR" sz="1800" smtClean="0">
                <a:latin typeface="Comic Sans MS" panose="030F0702030302020204" pitchFamily="66" charset="0"/>
              </a:rPr>
              <a:t>5X8=……..       </a:t>
            </a:r>
            <a:r>
              <a:rPr lang="fr-FR" sz="1800" dirty="0" smtClean="0">
                <a:latin typeface="Comic Sans MS" panose="030F0702030302020204" pitchFamily="66" charset="0"/>
              </a:rPr>
              <a:t>3X4=………     7X3=…….</a:t>
            </a:r>
          </a:p>
          <a:p>
            <a:r>
              <a:rPr lang="fr-FR" sz="1800" dirty="0" smtClean="0">
                <a:latin typeface="Comic Sans MS" panose="030F0702030302020204" pitchFamily="66" charset="0"/>
              </a:rPr>
              <a:t>….X2=18       5X…..=35         4X…..=20    …..X2=16</a:t>
            </a:r>
          </a:p>
        </p:txBody>
      </p:sp>
      <p:sp>
        <p:nvSpPr>
          <p:cNvPr id="7" name="Rectangle 6"/>
          <p:cNvSpPr/>
          <p:nvPr/>
        </p:nvSpPr>
        <p:spPr>
          <a:xfrm>
            <a:off x="5710365" y="1963782"/>
            <a:ext cx="4019011" cy="15841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ZoneTexte 16"/>
          <p:cNvSpPr txBox="1"/>
          <p:nvPr/>
        </p:nvSpPr>
        <p:spPr>
          <a:xfrm>
            <a:off x="6498828" y="111860"/>
            <a:ext cx="3744767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latin typeface="Comic Sans MS" panose="030F0702030302020204" pitchFamily="66" charset="0"/>
              </a:rPr>
              <a:t>Géométrie</a:t>
            </a:r>
          </a:p>
          <a:p>
            <a:r>
              <a:rPr lang="fr-FR" sz="1800" u="sng" dirty="0" smtClean="0">
                <a:latin typeface="Comic Sans MS" panose="030F0702030302020204" pitchFamily="66" charset="0"/>
              </a:rPr>
              <a:t>Reproduis la figure</a:t>
            </a:r>
            <a:endParaRPr lang="fr-FR" sz="1800" u="sng" dirty="0">
              <a:latin typeface="Comic Sans MS" panose="030F0702030302020204" pitchFamily="66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70740" y="811832"/>
            <a:ext cx="5022660" cy="2365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" name="Étiquette 77"/>
          <p:cNvSpPr/>
          <p:nvPr/>
        </p:nvSpPr>
        <p:spPr>
          <a:xfrm>
            <a:off x="5853822" y="3232202"/>
            <a:ext cx="842094" cy="714529"/>
          </a:xfrm>
          <a:prstGeom prst="plaqu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33" tIns="52116" rIns="104233" bIns="52116" spcCol="0" rtlCol="0" anchor="ctr"/>
          <a:lstStyle/>
          <a:p>
            <a:pPr algn="ctr"/>
            <a:endParaRPr lang="fr-FR" dirty="0"/>
          </a:p>
        </p:txBody>
      </p:sp>
      <p:sp>
        <p:nvSpPr>
          <p:cNvPr id="79" name="ZoneTexte 78"/>
          <p:cNvSpPr txBox="1"/>
          <p:nvPr/>
        </p:nvSpPr>
        <p:spPr>
          <a:xfrm>
            <a:off x="5764408" y="3127833"/>
            <a:ext cx="2045650" cy="646266"/>
          </a:xfrm>
          <a:prstGeom prst="rect">
            <a:avLst/>
          </a:prstGeom>
          <a:noFill/>
        </p:spPr>
        <p:txBody>
          <a:bodyPr wrap="square" lIns="91376" tIns="45688" rIns="91376" bIns="45688" rtlCol="0">
            <a:spAutoFit/>
          </a:bodyPr>
          <a:lstStyle/>
          <a:p>
            <a:r>
              <a:rPr lang="fr-FR" sz="3600" dirty="0" smtClean="0">
                <a:latin typeface="cats MEOW" panose="020B0603050302020204" pitchFamily="34" charset="0"/>
              </a:rPr>
              <a:t> 10</a:t>
            </a:r>
            <a:endParaRPr lang="fr-FR" sz="3600" dirty="0">
              <a:latin typeface="cats MEOW" panose="020B0603050302020204" pitchFamily="34" charset="0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6787233" y="3232202"/>
            <a:ext cx="328029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latin typeface="Comic Sans MS" panose="030F0702030302020204" pitchFamily="66" charset="0"/>
              </a:rPr>
              <a:t>Mesures/problèmes</a:t>
            </a:r>
            <a:endParaRPr lang="fr-FR" b="1" u="sng" dirty="0">
              <a:latin typeface="Comic Sans MS" panose="030F0702030302020204" pitchFamily="66" charset="0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6787233" y="3589466"/>
            <a:ext cx="3816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u="sng" dirty="0" smtClean="0">
                <a:latin typeface="Comic Sans MS" panose="030F0702030302020204" pitchFamily="66" charset="0"/>
              </a:rPr>
              <a:t>Voici le porte monnaie de Sara</a:t>
            </a:r>
            <a:endParaRPr lang="fr-FR" sz="1800" u="sng" dirty="0">
              <a:latin typeface="Comic Sans MS" panose="030F0702030302020204" pitchFamily="66" charset="0"/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73018" y="4077907"/>
            <a:ext cx="620990" cy="620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Image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71712" y="4023829"/>
            <a:ext cx="1076325" cy="561975"/>
          </a:xfrm>
          <a:prstGeom prst="rect">
            <a:avLst/>
          </a:prstGeom>
        </p:spPr>
      </p:pic>
      <p:pic>
        <p:nvPicPr>
          <p:cNvPr id="32" name="Image 3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41959" y="4483988"/>
            <a:ext cx="403269" cy="405348"/>
          </a:xfrm>
          <a:prstGeom prst="rect">
            <a:avLst/>
          </a:prstGeom>
        </p:spPr>
      </p:pic>
      <p:pic>
        <p:nvPicPr>
          <p:cNvPr id="34" name="Image 3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09068" y="4080030"/>
            <a:ext cx="452128" cy="452128"/>
          </a:xfrm>
          <a:prstGeom prst="rect">
            <a:avLst/>
          </a:prstGeom>
        </p:spPr>
      </p:pic>
      <p:pic>
        <p:nvPicPr>
          <p:cNvPr id="36" name="Image 3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50562" y="4034851"/>
            <a:ext cx="1041297" cy="539932"/>
          </a:xfrm>
          <a:prstGeom prst="rect">
            <a:avLst/>
          </a:prstGeom>
        </p:spPr>
      </p:pic>
      <p:pic>
        <p:nvPicPr>
          <p:cNvPr id="88" name="Image 8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12844" y="4077907"/>
            <a:ext cx="452128" cy="452128"/>
          </a:xfrm>
          <a:prstGeom prst="rect">
            <a:avLst/>
          </a:prstGeom>
        </p:spPr>
      </p:pic>
      <p:pic>
        <p:nvPicPr>
          <p:cNvPr id="93" name="Image 9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41138" y="4476893"/>
            <a:ext cx="403269" cy="405348"/>
          </a:xfrm>
          <a:prstGeom prst="rect">
            <a:avLst/>
          </a:prstGeom>
        </p:spPr>
      </p:pic>
      <p:pic>
        <p:nvPicPr>
          <p:cNvPr id="94" name="Image 9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67524" y="4019699"/>
            <a:ext cx="403269" cy="405348"/>
          </a:xfrm>
          <a:prstGeom prst="rect">
            <a:avLst/>
          </a:prstGeom>
        </p:spPr>
      </p:pic>
      <p:sp>
        <p:nvSpPr>
          <p:cNvPr id="37" name="ZoneTexte 36"/>
          <p:cNvSpPr txBox="1"/>
          <p:nvPr/>
        </p:nvSpPr>
        <p:spPr>
          <a:xfrm>
            <a:off x="5879386" y="4703089"/>
            <a:ext cx="4389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u="sng" dirty="0" smtClean="0">
                <a:latin typeface="Comic Sans MS" panose="030F0702030302020204" pitchFamily="66" charset="0"/>
              </a:rPr>
              <a:t>Combien a-t-elle d’argent?</a:t>
            </a:r>
            <a:endParaRPr lang="fr-FR" sz="1800" u="sng" dirty="0">
              <a:latin typeface="Comic Sans MS" panose="030F0702030302020204" pitchFamily="66" charset="0"/>
            </a:endParaRPr>
          </a:p>
        </p:txBody>
      </p:sp>
      <p:sp>
        <p:nvSpPr>
          <p:cNvPr id="39" name="Rectangle à coins arrondis 38"/>
          <p:cNvSpPr/>
          <p:nvPr/>
        </p:nvSpPr>
        <p:spPr>
          <a:xfrm>
            <a:off x="8884922" y="4917915"/>
            <a:ext cx="1244198" cy="51612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72972" y="5578054"/>
            <a:ext cx="3235149" cy="1527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Rectangle 40"/>
          <p:cNvSpPr/>
          <p:nvPr/>
        </p:nvSpPr>
        <p:spPr>
          <a:xfrm>
            <a:off x="7299093" y="6369297"/>
            <a:ext cx="1161337" cy="822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ZoneTexte 42"/>
          <p:cNvSpPr txBox="1"/>
          <p:nvPr/>
        </p:nvSpPr>
        <p:spPr>
          <a:xfrm>
            <a:off x="5793880" y="5175977"/>
            <a:ext cx="32151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u="sng" dirty="0" smtClean="0">
                <a:latin typeface="Comic Sans MS" panose="030F0702030302020204" pitchFamily="66" charset="0"/>
              </a:rPr>
              <a:t>A-t-elle assez d’argent pour acheter ces objets?</a:t>
            </a:r>
            <a:endParaRPr lang="fr-FR" sz="1600" u="sng" dirty="0">
              <a:latin typeface="Comic Sans MS" panose="030F0702030302020204" pitchFamily="66" charset="0"/>
            </a:endParaRPr>
          </a:p>
        </p:txBody>
      </p:sp>
      <p:sp>
        <p:nvSpPr>
          <p:cNvPr id="44" name="ZoneTexte 43"/>
          <p:cNvSpPr txBox="1"/>
          <p:nvPr/>
        </p:nvSpPr>
        <p:spPr>
          <a:xfrm>
            <a:off x="6217456" y="5818760"/>
            <a:ext cx="16623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fr-FR" sz="1400" dirty="0" smtClean="0">
                <a:latin typeface="Comic Sans MS" panose="030F0702030302020204" pitchFamily="66" charset="0"/>
              </a:rPr>
              <a:t>OUI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fr-FR" sz="1400" dirty="0" smtClean="0">
                <a:latin typeface="Comic Sans MS" panose="030F0702030302020204" pitchFamily="66" charset="0"/>
              </a:rPr>
              <a:t>NON</a:t>
            </a:r>
            <a:endParaRPr lang="fr-FR" sz="1400" dirty="0">
              <a:latin typeface="Comic Sans MS" panose="030F0702030302020204" pitchFamily="66" charset="0"/>
            </a:endParaRPr>
          </a:p>
        </p:txBody>
      </p:sp>
      <p:sp>
        <p:nvSpPr>
          <p:cNvPr id="45" name="ZoneTexte 44"/>
          <p:cNvSpPr txBox="1"/>
          <p:nvPr/>
        </p:nvSpPr>
        <p:spPr>
          <a:xfrm>
            <a:off x="5853822" y="6441661"/>
            <a:ext cx="26803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u="sng" dirty="0" smtClean="0">
                <a:latin typeface="Comic Sans MS" panose="030F0702030302020204" pitchFamily="66" charset="0"/>
              </a:rPr>
              <a:t>Elle va acheter le chapeau et les poissons. Combien va-t-elle payer?</a:t>
            </a:r>
            <a:endParaRPr lang="fr-FR" sz="1600" u="sng" dirty="0">
              <a:latin typeface="Comic Sans MS" panose="030F0702030302020204" pitchFamily="66" charset="0"/>
            </a:endParaRPr>
          </a:p>
        </p:txBody>
      </p:sp>
      <p:sp>
        <p:nvSpPr>
          <p:cNvPr id="132" name="Rectangle à coins arrondis 131"/>
          <p:cNvSpPr/>
          <p:nvPr/>
        </p:nvSpPr>
        <p:spPr>
          <a:xfrm>
            <a:off x="7622925" y="7041022"/>
            <a:ext cx="1244198" cy="39069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982815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685" y="817801"/>
            <a:ext cx="5202007" cy="19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Étiquette 2"/>
          <p:cNvSpPr/>
          <p:nvPr/>
        </p:nvSpPr>
        <p:spPr>
          <a:xfrm>
            <a:off x="72685" y="103272"/>
            <a:ext cx="842094" cy="714529"/>
          </a:xfrm>
          <a:prstGeom prst="plaqu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33" tIns="52116" rIns="104233" bIns="52116" spcCol="0" rtlCol="0" anchor="ctr"/>
          <a:lstStyle/>
          <a:p>
            <a:pPr algn="ctr"/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-108046" y="103272"/>
            <a:ext cx="2045650" cy="646266"/>
          </a:xfrm>
          <a:prstGeom prst="rect">
            <a:avLst/>
          </a:prstGeom>
          <a:noFill/>
        </p:spPr>
        <p:txBody>
          <a:bodyPr wrap="square" lIns="91376" tIns="45688" rIns="91376" bIns="45688" rtlCol="0">
            <a:spAutoFit/>
          </a:bodyPr>
          <a:lstStyle/>
          <a:p>
            <a:r>
              <a:rPr lang="fr-FR" sz="3600" dirty="0" smtClean="0">
                <a:latin typeface="cats MEOW" panose="020B0603050302020204" pitchFamily="34" charset="0"/>
              </a:rPr>
              <a:t>  11</a:t>
            </a:r>
            <a:endParaRPr lang="fr-FR" sz="3600" dirty="0">
              <a:latin typeface="cats MEOW" panose="020B0603050302020204" pitchFamily="34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1026220" y="103272"/>
            <a:ext cx="288032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latin typeface="Comic Sans MS" panose="030F0702030302020204" pitchFamily="66" charset="0"/>
              </a:rPr>
              <a:t>Mesures/problèmes</a:t>
            </a:r>
            <a:endParaRPr lang="fr-FR" b="1" u="sng" dirty="0">
              <a:latin typeface="Comic Sans MS" panose="030F0702030302020204" pitchFamily="66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4132" y="3950703"/>
            <a:ext cx="5184576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98905" y="2916535"/>
            <a:ext cx="66967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fr-FR" dirty="0" smtClean="0">
                <a:latin typeface="Comic Sans MS" panose="030F0702030302020204" pitchFamily="66" charset="0"/>
              </a:rPr>
              <a:t>Qui a le plus d’argent? ______________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fr-FR" dirty="0" smtClean="0">
                <a:latin typeface="Comic Sans MS" panose="030F0702030302020204" pitchFamily="66" charset="0"/>
              </a:rPr>
              <a:t>Qui a le moins d’argent? _____________</a:t>
            </a:r>
            <a:endParaRPr lang="fr-FR" dirty="0">
              <a:latin typeface="Comic Sans MS" panose="030F0702030302020204" pitchFamily="66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170236" y="518770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u="sng" dirty="0" smtClean="0">
                <a:latin typeface="Comic Sans MS" panose="030F0702030302020204" pitchFamily="66" charset="0"/>
              </a:rPr>
              <a:t>Complète le tableau</a:t>
            </a:r>
            <a:endParaRPr lang="fr-FR" sz="1800" u="sng" dirty="0">
              <a:latin typeface="Comic Sans MS" panose="030F0702030302020204" pitchFamily="66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45610" y="6383687"/>
            <a:ext cx="4741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 smtClean="0">
                <a:latin typeface="Comic Sans MS" panose="030F0702030302020204" pitchFamily="66" charset="0"/>
              </a:rPr>
              <a:t>Madame Leroux a ________________</a:t>
            </a:r>
            <a:endParaRPr lang="fr-FR" sz="1800" dirty="0">
              <a:latin typeface="Comic Sans MS" panose="030F0702030302020204" pitchFamily="66" charset="0"/>
            </a:endParaRPr>
          </a:p>
        </p:txBody>
      </p:sp>
      <p:sp>
        <p:nvSpPr>
          <p:cNvPr id="10" name="Étiquette 9"/>
          <p:cNvSpPr/>
          <p:nvPr/>
        </p:nvSpPr>
        <p:spPr>
          <a:xfrm>
            <a:off x="5778748" y="103272"/>
            <a:ext cx="842094" cy="714529"/>
          </a:xfrm>
          <a:prstGeom prst="plaqu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33" tIns="52116" rIns="104233" bIns="52116" spcCol="0" rtlCol="0" anchor="ctr"/>
          <a:lstStyle/>
          <a:p>
            <a:pPr algn="ctr"/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5739096" y="137403"/>
            <a:ext cx="2045650" cy="646266"/>
          </a:xfrm>
          <a:prstGeom prst="rect">
            <a:avLst/>
          </a:prstGeom>
          <a:noFill/>
        </p:spPr>
        <p:txBody>
          <a:bodyPr wrap="square" lIns="91376" tIns="45688" rIns="91376" bIns="45688" rtlCol="0">
            <a:spAutoFit/>
          </a:bodyPr>
          <a:lstStyle/>
          <a:p>
            <a:r>
              <a:rPr lang="fr-FR" sz="3600" dirty="0" smtClean="0">
                <a:latin typeface="cats MEOW" panose="020B0603050302020204" pitchFamily="34" charset="0"/>
              </a:rPr>
              <a:t>12</a:t>
            </a:r>
            <a:endParaRPr lang="fr-FR" sz="3600" dirty="0">
              <a:latin typeface="cats MEOW" panose="020B0603050302020204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6712543" y="218656"/>
            <a:ext cx="214440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latin typeface="Comic Sans MS" panose="030F0702030302020204" pitchFamily="66" charset="0"/>
              </a:rPr>
              <a:t>Opérations</a:t>
            </a:r>
            <a:endParaRPr lang="fr-FR" b="1" u="sng" dirty="0">
              <a:latin typeface="Comic Sans MS" panose="030F0702030302020204" pitchFamily="66" charset="0"/>
            </a:endParaRPr>
          </a:p>
        </p:txBody>
      </p:sp>
      <p:graphicFrame>
        <p:nvGraphicFramePr>
          <p:cNvPr id="13" name="Tableau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09336365"/>
              </p:ext>
            </p:extLst>
          </p:nvPr>
        </p:nvGraphicFramePr>
        <p:xfrm>
          <a:off x="5835952" y="1032833"/>
          <a:ext cx="1308364" cy="15399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7091"/>
                <a:gridCol w="327091"/>
                <a:gridCol w="327091"/>
                <a:gridCol w="327091"/>
              </a:tblGrid>
              <a:tr h="384981"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 smtClean="0">
                          <a:latin typeface="Comic Sans MS" panose="030F0702030302020204" pitchFamily="66" charset="0"/>
                        </a:rPr>
                        <a:t>2</a:t>
                      </a:r>
                      <a:endParaRPr lang="fr-FR" sz="15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 smtClean="0">
                          <a:latin typeface="Comic Sans MS" panose="030F0702030302020204" pitchFamily="66" charset="0"/>
                        </a:rPr>
                        <a:t>8</a:t>
                      </a:r>
                      <a:endParaRPr lang="fr-FR" sz="15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 smtClean="0">
                          <a:latin typeface="Comic Sans MS" panose="030F0702030302020204" pitchFamily="66" charset="0"/>
                        </a:rPr>
                        <a:t>1</a:t>
                      </a:r>
                      <a:endParaRPr lang="fr-FR" sz="15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84981"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+</a:t>
                      </a:r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 smtClean="0">
                          <a:latin typeface="Comic Sans MS" panose="030F0702030302020204" pitchFamily="66" charset="0"/>
                        </a:rPr>
                        <a:t>4</a:t>
                      </a:r>
                      <a:endParaRPr lang="fr-FR" sz="15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 smtClean="0">
                          <a:latin typeface="Comic Sans MS" panose="030F0702030302020204" pitchFamily="66" charset="0"/>
                        </a:rPr>
                        <a:t>2</a:t>
                      </a:r>
                      <a:endParaRPr lang="fr-FR" sz="15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 smtClean="0">
                          <a:latin typeface="Comic Sans MS" panose="030F0702030302020204" pitchFamily="66" charset="0"/>
                        </a:rPr>
                        <a:t>9</a:t>
                      </a:r>
                      <a:endParaRPr lang="fr-FR" sz="15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84981">
                <a:tc>
                  <a:txBody>
                    <a:bodyPr/>
                    <a:lstStyle/>
                    <a:p>
                      <a:endParaRPr lang="fr-FR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800" b="1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8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8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84981">
                <a:tc>
                  <a:txBody>
                    <a:bodyPr/>
                    <a:lstStyle/>
                    <a:p>
                      <a:endParaRPr lang="fr-FR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8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8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8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4" name="Tableau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70250314"/>
              </p:ext>
            </p:extLst>
          </p:nvPr>
        </p:nvGraphicFramePr>
        <p:xfrm>
          <a:off x="7362924" y="1032833"/>
          <a:ext cx="1308364" cy="15399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7091"/>
                <a:gridCol w="327091"/>
                <a:gridCol w="327091"/>
                <a:gridCol w="327091"/>
              </a:tblGrid>
              <a:tr h="384981"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 smtClean="0">
                          <a:latin typeface="Comic Sans MS" panose="030F0702030302020204" pitchFamily="66" charset="0"/>
                        </a:rPr>
                        <a:t>4</a:t>
                      </a:r>
                      <a:endParaRPr lang="fr-FR" sz="15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 smtClean="0">
                          <a:latin typeface="Comic Sans MS" panose="030F0702030302020204" pitchFamily="66" charset="0"/>
                        </a:rPr>
                        <a:t>5</a:t>
                      </a:r>
                      <a:endParaRPr lang="fr-FR" sz="15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 smtClean="0">
                          <a:latin typeface="Comic Sans MS" panose="030F0702030302020204" pitchFamily="66" charset="0"/>
                        </a:rPr>
                        <a:t>6</a:t>
                      </a:r>
                      <a:endParaRPr lang="fr-FR" sz="15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84981"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+</a:t>
                      </a:r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 smtClean="0">
                          <a:latin typeface="Comic Sans MS" panose="030F0702030302020204" pitchFamily="66" charset="0"/>
                        </a:rPr>
                        <a:t>2</a:t>
                      </a:r>
                      <a:endParaRPr lang="fr-FR" sz="15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 smtClean="0">
                          <a:latin typeface="Comic Sans MS" panose="030F0702030302020204" pitchFamily="66" charset="0"/>
                        </a:rPr>
                        <a:t>7</a:t>
                      </a:r>
                      <a:endParaRPr lang="fr-FR" sz="15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 smtClean="0">
                          <a:latin typeface="Comic Sans MS" panose="030F0702030302020204" pitchFamily="66" charset="0"/>
                        </a:rPr>
                        <a:t>8</a:t>
                      </a:r>
                      <a:endParaRPr lang="fr-FR" sz="15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84981">
                <a:tc>
                  <a:txBody>
                    <a:bodyPr/>
                    <a:lstStyle/>
                    <a:p>
                      <a:endParaRPr lang="fr-FR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800" b="1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8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8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84981">
                <a:tc>
                  <a:txBody>
                    <a:bodyPr/>
                    <a:lstStyle/>
                    <a:p>
                      <a:endParaRPr lang="fr-FR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8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8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8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5" name="Tableau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38001158"/>
              </p:ext>
            </p:extLst>
          </p:nvPr>
        </p:nvGraphicFramePr>
        <p:xfrm>
          <a:off x="8947100" y="1032833"/>
          <a:ext cx="1308364" cy="15399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7091"/>
                <a:gridCol w="327091"/>
                <a:gridCol w="327091"/>
                <a:gridCol w="327091"/>
              </a:tblGrid>
              <a:tr h="384981"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 smtClean="0">
                          <a:latin typeface="Comic Sans MS" panose="030F0702030302020204" pitchFamily="66" charset="0"/>
                        </a:rPr>
                        <a:t>8</a:t>
                      </a:r>
                      <a:endParaRPr lang="fr-FR" sz="15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 smtClean="0">
                          <a:latin typeface="Comic Sans MS" panose="030F0702030302020204" pitchFamily="66" charset="0"/>
                        </a:rPr>
                        <a:t>0</a:t>
                      </a:r>
                      <a:endParaRPr lang="fr-FR" sz="15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 smtClean="0">
                          <a:latin typeface="Comic Sans MS" panose="030F0702030302020204" pitchFamily="66" charset="0"/>
                        </a:rPr>
                        <a:t>9</a:t>
                      </a:r>
                      <a:endParaRPr lang="fr-FR" sz="15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84981"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+</a:t>
                      </a:r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 smtClean="0">
                          <a:latin typeface="Comic Sans MS" panose="030F0702030302020204" pitchFamily="66" charset="0"/>
                        </a:rPr>
                        <a:t>1</a:t>
                      </a:r>
                      <a:endParaRPr lang="fr-FR" sz="15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 smtClean="0">
                          <a:latin typeface="Comic Sans MS" panose="030F0702030302020204" pitchFamily="66" charset="0"/>
                        </a:rPr>
                        <a:t>9</a:t>
                      </a:r>
                      <a:endParaRPr lang="fr-FR" sz="15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 smtClean="0">
                          <a:latin typeface="Comic Sans MS" panose="030F0702030302020204" pitchFamily="66" charset="0"/>
                        </a:rPr>
                        <a:t>2</a:t>
                      </a:r>
                      <a:endParaRPr lang="fr-FR" sz="15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84981">
                <a:tc>
                  <a:txBody>
                    <a:bodyPr/>
                    <a:lstStyle/>
                    <a:p>
                      <a:endParaRPr lang="fr-FR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800" b="1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8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8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84981">
                <a:tc>
                  <a:txBody>
                    <a:bodyPr/>
                    <a:lstStyle/>
                    <a:p>
                      <a:endParaRPr lang="fr-FR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8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8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8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6" name="Tableau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03421426"/>
              </p:ext>
            </p:extLst>
          </p:nvPr>
        </p:nvGraphicFramePr>
        <p:xfrm>
          <a:off x="5814146" y="2787789"/>
          <a:ext cx="1308364" cy="15399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7091"/>
                <a:gridCol w="327091"/>
                <a:gridCol w="327091"/>
                <a:gridCol w="327091"/>
              </a:tblGrid>
              <a:tr h="384981"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 smtClean="0">
                          <a:latin typeface="Comic Sans MS" panose="030F0702030302020204" pitchFamily="66" charset="0"/>
                        </a:rPr>
                        <a:t>5</a:t>
                      </a:r>
                      <a:endParaRPr lang="fr-FR" sz="15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 smtClean="0">
                          <a:latin typeface="Comic Sans MS" panose="030F0702030302020204" pitchFamily="66" charset="0"/>
                        </a:rPr>
                        <a:t>1</a:t>
                      </a:r>
                      <a:endParaRPr lang="fr-FR" sz="15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 smtClean="0">
                          <a:latin typeface="Comic Sans MS" panose="030F0702030302020204" pitchFamily="66" charset="0"/>
                        </a:rPr>
                        <a:t>7</a:t>
                      </a:r>
                      <a:endParaRPr lang="fr-FR" sz="15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84981"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+</a:t>
                      </a:r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 smtClean="0">
                          <a:latin typeface="Comic Sans MS" panose="030F0702030302020204" pitchFamily="66" charset="0"/>
                        </a:rPr>
                        <a:t>2</a:t>
                      </a:r>
                      <a:endParaRPr lang="fr-FR" sz="15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 smtClean="0">
                          <a:latin typeface="Comic Sans MS" panose="030F0702030302020204" pitchFamily="66" charset="0"/>
                        </a:rPr>
                        <a:t>3</a:t>
                      </a:r>
                      <a:endParaRPr lang="fr-FR" sz="15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 smtClean="0">
                          <a:latin typeface="Comic Sans MS" panose="030F0702030302020204" pitchFamily="66" charset="0"/>
                        </a:rPr>
                        <a:t>4</a:t>
                      </a:r>
                      <a:endParaRPr lang="fr-FR" sz="15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84981">
                <a:tc>
                  <a:txBody>
                    <a:bodyPr/>
                    <a:lstStyle/>
                    <a:p>
                      <a:endParaRPr lang="fr-FR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800" b="1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8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8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84981">
                <a:tc>
                  <a:txBody>
                    <a:bodyPr/>
                    <a:lstStyle/>
                    <a:p>
                      <a:endParaRPr lang="fr-FR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8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8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8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7" name="Tableau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03468756"/>
              </p:ext>
            </p:extLst>
          </p:nvPr>
        </p:nvGraphicFramePr>
        <p:xfrm>
          <a:off x="7362924" y="2794604"/>
          <a:ext cx="1308364" cy="15399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7091"/>
                <a:gridCol w="327091"/>
                <a:gridCol w="327091"/>
                <a:gridCol w="327091"/>
              </a:tblGrid>
              <a:tr h="384981"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 smtClean="0">
                          <a:latin typeface="Comic Sans MS" panose="030F0702030302020204" pitchFamily="66" charset="0"/>
                        </a:rPr>
                        <a:t>4</a:t>
                      </a:r>
                      <a:endParaRPr lang="fr-FR" sz="15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 smtClean="0">
                          <a:latin typeface="Comic Sans MS" panose="030F0702030302020204" pitchFamily="66" charset="0"/>
                        </a:rPr>
                        <a:t>8</a:t>
                      </a:r>
                      <a:endParaRPr lang="fr-FR" sz="15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 smtClean="0">
                          <a:latin typeface="Comic Sans MS" panose="030F0702030302020204" pitchFamily="66" charset="0"/>
                        </a:rPr>
                        <a:t>2</a:t>
                      </a:r>
                      <a:endParaRPr lang="fr-FR" sz="15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84981"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+</a:t>
                      </a:r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 smtClean="0">
                          <a:latin typeface="Comic Sans MS" panose="030F0702030302020204" pitchFamily="66" charset="0"/>
                        </a:rPr>
                        <a:t>3</a:t>
                      </a:r>
                      <a:endParaRPr lang="fr-FR" sz="15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 smtClean="0">
                          <a:latin typeface="Comic Sans MS" panose="030F0702030302020204" pitchFamily="66" charset="0"/>
                        </a:rPr>
                        <a:t>2</a:t>
                      </a:r>
                      <a:endParaRPr lang="fr-FR" sz="15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 smtClean="0">
                          <a:latin typeface="Comic Sans MS" panose="030F0702030302020204" pitchFamily="66" charset="0"/>
                        </a:rPr>
                        <a:t>7</a:t>
                      </a:r>
                      <a:endParaRPr lang="fr-FR" sz="15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84981">
                <a:tc>
                  <a:txBody>
                    <a:bodyPr/>
                    <a:lstStyle/>
                    <a:p>
                      <a:endParaRPr lang="fr-FR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800" b="1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8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8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84981">
                <a:tc>
                  <a:txBody>
                    <a:bodyPr/>
                    <a:lstStyle/>
                    <a:p>
                      <a:endParaRPr lang="fr-FR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8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8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8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8" name="Tableau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26233359"/>
              </p:ext>
            </p:extLst>
          </p:nvPr>
        </p:nvGraphicFramePr>
        <p:xfrm>
          <a:off x="9019108" y="2787789"/>
          <a:ext cx="1308364" cy="15399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7091"/>
                <a:gridCol w="327091"/>
                <a:gridCol w="327091"/>
                <a:gridCol w="327091"/>
              </a:tblGrid>
              <a:tr h="384981"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 smtClean="0">
                          <a:latin typeface="Comic Sans MS" panose="030F0702030302020204" pitchFamily="66" charset="0"/>
                        </a:rPr>
                        <a:t>7</a:t>
                      </a:r>
                      <a:endParaRPr lang="fr-FR" sz="15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 smtClean="0">
                          <a:latin typeface="Comic Sans MS" panose="030F0702030302020204" pitchFamily="66" charset="0"/>
                        </a:rPr>
                        <a:t>0</a:t>
                      </a:r>
                      <a:endParaRPr lang="fr-FR" sz="15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 smtClean="0">
                          <a:latin typeface="Comic Sans MS" panose="030F0702030302020204" pitchFamily="66" charset="0"/>
                        </a:rPr>
                        <a:t>3</a:t>
                      </a:r>
                      <a:endParaRPr lang="fr-FR" sz="15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84981"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+</a:t>
                      </a:r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 smtClean="0">
                          <a:latin typeface="Comic Sans MS" panose="030F0702030302020204" pitchFamily="66" charset="0"/>
                        </a:rPr>
                        <a:t>1</a:t>
                      </a:r>
                      <a:endParaRPr lang="fr-FR" sz="15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 smtClean="0">
                          <a:latin typeface="Comic Sans MS" panose="030F0702030302020204" pitchFamily="66" charset="0"/>
                        </a:rPr>
                        <a:t>8</a:t>
                      </a:r>
                      <a:endParaRPr lang="fr-FR" sz="15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 smtClean="0">
                          <a:latin typeface="Comic Sans MS" panose="030F0702030302020204" pitchFamily="66" charset="0"/>
                        </a:rPr>
                        <a:t>9</a:t>
                      </a:r>
                      <a:endParaRPr lang="fr-FR" sz="15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84981">
                <a:tc>
                  <a:txBody>
                    <a:bodyPr/>
                    <a:lstStyle/>
                    <a:p>
                      <a:endParaRPr lang="fr-FR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800" b="1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8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8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84981">
                <a:tc>
                  <a:txBody>
                    <a:bodyPr/>
                    <a:lstStyle/>
                    <a:p>
                      <a:endParaRPr lang="fr-FR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8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8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8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9" name="Tableau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46736054"/>
              </p:ext>
            </p:extLst>
          </p:nvPr>
        </p:nvGraphicFramePr>
        <p:xfrm>
          <a:off x="5823426" y="4572719"/>
          <a:ext cx="1308364" cy="15399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7091"/>
                <a:gridCol w="327091"/>
                <a:gridCol w="327091"/>
                <a:gridCol w="327091"/>
              </a:tblGrid>
              <a:tr h="384981"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 smtClean="0">
                          <a:latin typeface="Comic Sans MS" panose="030F0702030302020204" pitchFamily="66" charset="0"/>
                        </a:rPr>
                        <a:t>4</a:t>
                      </a:r>
                      <a:endParaRPr lang="fr-FR" sz="15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 smtClean="0">
                          <a:latin typeface="Comic Sans MS" panose="030F0702030302020204" pitchFamily="66" charset="0"/>
                        </a:rPr>
                        <a:t>2</a:t>
                      </a:r>
                      <a:endParaRPr lang="fr-FR" sz="15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 smtClean="0">
                          <a:latin typeface="Comic Sans MS" panose="030F0702030302020204" pitchFamily="66" charset="0"/>
                        </a:rPr>
                        <a:t>1</a:t>
                      </a:r>
                      <a:endParaRPr lang="fr-FR" sz="15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84981"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+</a:t>
                      </a:r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 smtClean="0">
                          <a:latin typeface="Comic Sans MS" panose="030F0702030302020204" pitchFamily="66" charset="0"/>
                        </a:rPr>
                        <a:t>1</a:t>
                      </a:r>
                      <a:endParaRPr lang="fr-FR" sz="15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 smtClean="0">
                          <a:latin typeface="Comic Sans MS" panose="030F0702030302020204" pitchFamily="66" charset="0"/>
                        </a:rPr>
                        <a:t>9</a:t>
                      </a:r>
                      <a:endParaRPr lang="fr-FR" sz="15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 smtClean="0">
                          <a:latin typeface="Comic Sans MS" panose="030F0702030302020204" pitchFamily="66" charset="0"/>
                        </a:rPr>
                        <a:t>9</a:t>
                      </a:r>
                      <a:endParaRPr lang="fr-FR" sz="15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84981">
                <a:tc>
                  <a:txBody>
                    <a:bodyPr/>
                    <a:lstStyle/>
                    <a:p>
                      <a:endParaRPr lang="fr-FR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800" b="1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8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8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84981">
                <a:tc>
                  <a:txBody>
                    <a:bodyPr/>
                    <a:lstStyle/>
                    <a:p>
                      <a:endParaRPr lang="fr-FR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8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8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8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0" name="Tableau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99285014"/>
              </p:ext>
            </p:extLst>
          </p:nvPr>
        </p:nvGraphicFramePr>
        <p:xfrm>
          <a:off x="7362924" y="4572719"/>
          <a:ext cx="1308364" cy="15399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7091"/>
                <a:gridCol w="327091"/>
                <a:gridCol w="327091"/>
                <a:gridCol w="327091"/>
              </a:tblGrid>
              <a:tr h="384981"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 smtClean="0">
                          <a:latin typeface="Comic Sans MS" panose="030F0702030302020204" pitchFamily="66" charset="0"/>
                        </a:rPr>
                        <a:t>5</a:t>
                      </a:r>
                      <a:endParaRPr lang="fr-FR" sz="15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 smtClean="0">
                          <a:latin typeface="Comic Sans MS" panose="030F0702030302020204" pitchFamily="66" charset="0"/>
                        </a:rPr>
                        <a:t>6</a:t>
                      </a:r>
                      <a:endParaRPr lang="fr-FR" sz="15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 smtClean="0">
                          <a:latin typeface="Comic Sans MS" panose="030F0702030302020204" pitchFamily="66" charset="0"/>
                        </a:rPr>
                        <a:t>6</a:t>
                      </a:r>
                      <a:endParaRPr lang="fr-FR" sz="15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84981"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+</a:t>
                      </a:r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 smtClean="0">
                          <a:latin typeface="Comic Sans MS" panose="030F0702030302020204" pitchFamily="66" charset="0"/>
                        </a:rPr>
                        <a:t>2</a:t>
                      </a:r>
                      <a:endParaRPr lang="fr-FR" sz="15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 smtClean="0">
                          <a:latin typeface="Comic Sans MS" panose="030F0702030302020204" pitchFamily="66" charset="0"/>
                        </a:rPr>
                        <a:t>8</a:t>
                      </a:r>
                      <a:endParaRPr lang="fr-FR" sz="15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 smtClean="0">
                          <a:latin typeface="Comic Sans MS" panose="030F0702030302020204" pitchFamily="66" charset="0"/>
                        </a:rPr>
                        <a:t>5</a:t>
                      </a:r>
                      <a:endParaRPr lang="fr-FR" sz="15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84981">
                <a:tc>
                  <a:txBody>
                    <a:bodyPr/>
                    <a:lstStyle/>
                    <a:p>
                      <a:endParaRPr lang="fr-FR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800" b="1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8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8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84981">
                <a:tc>
                  <a:txBody>
                    <a:bodyPr/>
                    <a:lstStyle/>
                    <a:p>
                      <a:endParaRPr lang="fr-FR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8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8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8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1" name="Tableau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45273359"/>
              </p:ext>
            </p:extLst>
          </p:nvPr>
        </p:nvGraphicFramePr>
        <p:xfrm>
          <a:off x="9019108" y="4572719"/>
          <a:ext cx="1308364" cy="15399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7091"/>
                <a:gridCol w="327091"/>
                <a:gridCol w="327091"/>
                <a:gridCol w="327091"/>
              </a:tblGrid>
              <a:tr h="384981"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 smtClean="0">
                          <a:latin typeface="Comic Sans MS" panose="030F0702030302020204" pitchFamily="66" charset="0"/>
                        </a:rPr>
                        <a:t>3</a:t>
                      </a:r>
                      <a:endParaRPr lang="fr-FR" sz="15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 smtClean="0">
                          <a:latin typeface="Comic Sans MS" panose="030F0702030302020204" pitchFamily="66" charset="0"/>
                        </a:rPr>
                        <a:t>7</a:t>
                      </a:r>
                      <a:endParaRPr lang="fr-FR" sz="15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 smtClean="0">
                          <a:latin typeface="Comic Sans MS" panose="030F0702030302020204" pitchFamily="66" charset="0"/>
                        </a:rPr>
                        <a:t>9</a:t>
                      </a:r>
                      <a:endParaRPr lang="fr-FR" sz="15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84981"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+</a:t>
                      </a:r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 smtClean="0">
                          <a:latin typeface="Comic Sans MS" panose="030F0702030302020204" pitchFamily="66" charset="0"/>
                        </a:rPr>
                        <a:t>2</a:t>
                      </a:r>
                      <a:endParaRPr lang="fr-FR" sz="15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 smtClean="0">
                          <a:latin typeface="Comic Sans MS" panose="030F0702030302020204" pitchFamily="66" charset="0"/>
                        </a:rPr>
                        <a:t>8</a:t>
                      </a:r>
                      <a:endParaRPr lang="fr-FR" sz="15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 smtClean="0">
                          <a:latin typeface="Comic Sans MS" panose="030F0702030302020204" pitchFamily="66" charset="0"/>
                        </a:rPr>
                        <a:t>6</a:t>
                      </a:r>
                      <a:endParaRPr lang="fr-FR" sz="15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84981">
                <a:tc>
                  <a:txBody>
                    <a:bodyPr/>
                    <a:lstStyle/>
                    <a:p>
                      <a:endParaRPr lang="fr-FR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800" b="1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8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8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84981">
                <a:tc>
                  <a:txBody>
                    <a:bodyPr/>
                    <a:lstStyle/>
                    <a:p>
                      <a:endParaRPr lang="fr-FR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8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8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8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9" name="Connecteur droit 8"/>
          <p:cNvCxnSpPr/>
          <p:nvPr/>
        </p:nvCxnSpPr>
        <p:spPr>
          <a:xfrm>
            <a:off x="5778748" y="1908423"/>
            <a:ext cx="144016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>
            <a:off x="7371308" y="1908423"/>
            <a:ext cx="128776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Connecteur droit 27"/>
          <p:cNvCxnSpPr/>
          <p:nvPr/>
        </p:nvCxnSpPr>
        <p:spPr>
          <a:xfrm>
            <a:off x="8947100" y="1908626"/>
            <a:ext cx="128776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Connecteur droit 28"/>
          <p:cNvCxnSpPr/>
          <p:nvPr/>
        </p:nvCxnSpPr>
        <p:spPr>
          <a:xfrm>
            <a:off x="5778748" y="3655402"/>
            <a:ext cx="128776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Connecteur droit 29"/>
          <p:cNvCxnSpPr/>
          <p:nvPr/>
        </p:nvCxnSpPr>
        <p:spPr>
          <a:xfrm>
            <a:off x="7371308" y="3655402"/>
            <a:ext cx="128776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Connecteur droit 30"/>
          <p:cNvCxnSpPr/>
          <p:nvPr/>
        </p:nvCxnSpPr>
        <p:spPr>
          <a:xfrm>
            <a:off x="9000998" y="3655402"/>
            <a:ext cx="128776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Connecteur droit 31"/>
          <p:cNvCxnSpPr/>
          <p:nvPr/>
        </p:nvCxnSpPr>
        <p:spPr>
          <a:xfrm>
            <a:off x="5854948" y="5436815"/>
            <a:ext cx="128776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Connecteur droit 32"/>
          <p:cNvCxnSpPr/>
          <p:nvPr/>
        </p:nvCxnSpPr>
        <p:spPr>
          <a:xfrm>
            <a:off x="7371308" y="5449897"/>
            <a:ext cx="128776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Connecteur droit 33"/>
          <p:cNvCxnSpPr/>
          <p:nvPr/>
        </p:nvCxnSpPr>
        <p:spPr>
          <a:xfrm>
            <a:off x="9000998" y="5450100"/>
            <a:ext cx="128776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5734965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802563" y="-1524729"/>
            <a:ext cx="7165008" cy="10574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046782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http://www.coloriage-a-imprimer.eu/coloriages/apprentissage/indiens/thumbs/coloriage_l_coloriage%20indiens%200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501850" y="-1051694"/>
            <a:ext cx="7279814" cy="9383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7320276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769</Words>
  <Application>Microsoft Office PowerPoint</Application>
  <PresentationFormat>Personnalisé</PresentationFormat>
  <Paragraphs>224</Paragraphs>
  <Slides>9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0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corinne</dc:creator>
  <cp:lastModifiedBy>rej.cerqueira@gmail.com</cp:lastModifiedBy>
  <cp:revision>31</cp:revision>
  <dcterms:created xsi:type="dcterms:W3CDTF">2015-02-28T12:07:13Z</dcterms:created>
  <dcterms:modified xsi:type="dcterms:W3CDTF">2020-06-11T13:15:08Z</dcterms:modified>
</cp:coreProperties>
</file>