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7" r:id="rId5"/>
    <p:sldId id="268" r:id="rId6"/>
    <p:sldId id="263" r:id="rId7"/>
    <p:sldId id="264" r:id="rId8"/>
    <p:sldId id="265" r:id="rId9"/>
    <p:sldId id="266" r:id="rId10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0440-8991-4E79-8BD5-0DF8D25B6AB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3B1A-B757-4369-99C1-A061E4B7D1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26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21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8BEE-9BA6-40B7-8E3E-9D00D7C1EB6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99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6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78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38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383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001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206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033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723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819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0D68-A879-40AA-ACFF-DAC038EFC71F}" type="datetimeFigureOut">
              <a:rPr lang="fr-FR" smtClean="0"/>
              <a:pPr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93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3" y="287378"/>
            <a:ext cx="3199957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3" y="1160692"/>
            <a:ext cx="4444895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</a:p>
        </p:txBody>
      </p:sp>
      <p:sp>
        <p:nvSpPr>
          <p:cNvPr id="8" name="Nuage 7"/>
          <p:cNvSpPr/>
          <p:nvPr/>
        </p:nvSpPr>
        <p:spPr>
          <a:xfrm>
            <a:off x="8688245" y="188041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51912" y="274179"/>
            <a:ext cx="1010512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CE1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153534"/>
              </p:ext>
            </p:extLst>
          </p:nvPr>
        </p:nvGraphicFramePr>
        <p:xfrm>
          <a:off x="882204" y="2556495"/>
          <a:ext cx="4104456" cy="4441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2215306"/>
              </a:tblGrid>
              <a:tr h="534287">
                <a:tc gridSpan="2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verbe conjugué et l’infinitif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groupe nominal et le genre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son [s]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familles de mots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Jogging d’écriture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Lecture documentaire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70145"/>
              </p:ext>
            </p:extLst>
          </p:nvPr>
        </p:nvGraphicFramePr>
        <p:xfrm>
          <a:off x="5562724" y="2556495"/>
          <a:ext cx="4536504" cy="3553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024"/>
                <a:gridCol w="2596480"/>
              </a:tblGrid>
              <a:tr h="6351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Multiplier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par 10 et 100</a:t>
                      </a:r>
                    </a:p>
                    <a:p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Les tables de 2 à 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Géométrie/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Mesures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Reproduction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sur quadrillage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Problèmes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monnaie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additions en colonnes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4" name="Arrondir un rectangle avec un coin diagonal 13"/>
          <p:cNvSpPr/>
          <p:nvPr/>
        </p:nvSpPr>
        <p:spPr>
          <a:xfrm>
            <a:off x="209934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</a:t>
            </a:r>
            <a:r>
              <a:rPr lang="fr-FR" sz="1800" dirty="0" smtClean="0">
                <a:latin typeface="Comic Sans MS" panose="030F0702030302020204" pitchFamily="66" charset="0"/>
              </a:rPr>
              <a:t>15/06 AU 19/06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476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520730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 </a:t>
            </a:r>
            <a:r>
              <a:rPr lang="fr-FR" sz="2700" dirty="0">
                <a:latin typeface="Mia's Scribblings ~" panose="02000000000000000000" pitchFamily="2" charset="0"/>
              </a:rPr>
              <a:t>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1</a:t>
            </a: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2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404367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509" y="75517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579" y="894719"/>
            <a:ext cx="527600" cy="6074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54212" y="2124447"/>
            <a:ext cx="465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Dans chaque phrase tu dois souligner le verbe conjuguer et écrire en dessous l’infinitif.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124" y="3060551"/>
            <a:ext cx="5424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Nous </a:t>
            </a:r>
            <a:r>
              <a:rPr lang="fr-FR" sz="1800" u="sng" dirty="0" smtClean="0">
                <a:latin typeface="Comic Sans MS" panose="030F0702030302020204" pitchFamily="66" charset="0"/>
              </a:rPr>
              <a:t>faisons</a:t>
            </a:r>
            <a:r>
              <a:rPr lang="fr-FR" sz="1800" dirty="0" smtClean="0">
                <a:latin typeface="Comic Sans MS" panose="030F0702030302020204" pitchFamily="66" charset="0"/>
              </a:rPr>
              <a:t> du sport le vendredi après-midi.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faire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Ils </a:t>
            </a:r>
            <a:r>
              <a:rPr lang="fr-FR" sz="1800" u="sng" dirty="0" smtClean="0">
                <a:latin typeface="Comic Sans MS" panose="030F0702030302020204" pitchFamily="66" charset="0"/>
              </a:rPr>
              <a:t>vont</a:t>
            </a:r>
            <a:r>
              <a:rPr lang="fr-FR" sz="1800" dirty="0" smtClean="0">
                <a:latin typeface="Comic Sans MS" panose="030F0702030302020204" pitchFamily="66" charset="0"/>
              </a:rPr>
              <a:t> au cinéma voir un film.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aller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Je </a:t>
            </a:r>
            <a:r>
              <a:rPr lang="fr-FR" sz="1800" u="sng" dirty="0" smtClean="0">
                <a:latin typeface="Comic Sans MS" panose="030F0702030302020204" pitchFamily="66" charset="0"/>
              </a:rPr>
              <a:t>sors</a:t>
            </a:r>
            <a:r>
              <a:rPr lang="fr-FR" sz="1800" dirty="0" smtClean="0">
                <a:latin typeface="Comic Sans MS" panose="030F0702030302020204" pitchFamily="66" charset="0"/>
              </a:rPr>
              <a:t> de chez le dentiste.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sortir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Elle </a:t>
            </a:r>
            <a:r>
              <a:rPr lang="fr-FR" sz="1800" u="sng" dirty="0" smtClean="0">
                <a:latin typeface="Comic Sans MS" panose="030F0702030302020204" pitchFamily="66" charset="0"/>
              </a:rPr>
              <a:t>part</a:t>
            </a:r>
            <a:r>
              <a:rPr lang="fr-FR" sz="1800" dirty="0" smtClean="0">
                <a:latin typeface="Comic Sans MS" panose="030F0702030302020204" pitchFamily="66" charset="0"/>
              </a:rPr>
              <a:t> en vacances chez sa tante.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partir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Tu </a:t>
            </a:r>
            <a:r>
              <a:rPr lang="fr-FR" sz="1800" u="sng" dirty="0" smtClean="0">
                <a:latin typeface="Comic Sans MS" panose="030F0702030302020204" pitchFamily="66" charset="0"/>
              </a:rPr>
              <a:t>es</a:t>
            </a:r>
            <a:r>
              <a:rPr lang="fr-FR" sz="1800" dirty="0" smtClean="0">
                <a:latin typeface="Comic Sans MS" panose="030F0702030302020204" pitchFamily="66" charset="0"/>
              </a:rPr>
              <a:t> avec ton frère.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être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Elles </a:t>
            </a:r>
            <a:r>
              <a:rPr lang="fr-FR" sz="1800" u="sng" dirty="0" smtClean="0">
                <a:latin typeface="Comic Sans MS" panose="030F0702030302020204" pitchFamily="66" charset="0"/>
              </a:rPr>
              <a:t>préparent</a:t>
            </a:r>
            <a:r>
              <a:rPr lang="fr-FR" sz="1800" dirty="0" smtClean="0">
                <a:latin typeface="Comic Sans MS" panose="030F0702030302020204" pitchFamily="66" charset="0"/>
              </a:rPr>
              <a:t> un gâteau au chocolat.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préparer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Nous s</a:t>
            </a:r>
            <a:r>
              <a:rPr lang="fr-FR" sz="1800" u="sng" dirty="0" smtClean="0">
                <a:latin typeface="Comic Sans MS" panose="030F0702030302020204" pitchFamily="66" charset="0"/>
              </a:rPr>
              <a:t>autons</a:t>
            </a:r>
            <a:r>
              <a:rPr lang="fr-FR" sz="1800" dirty="0" smtClean="0">
                <a:latin typeface="Comic Sans MS" panose="030F0702030302020204" pitchFamily="66" charset="0"/>
              </a:rPr>
              <a:t> par-dessus la barrière.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    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sauter</a:t>
            </a:r>
            <a:endParaRPr lang="fr-FR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56100" y="506151"/>
            <a:ext cx="375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Classe les noms dans le tableau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Les bisons, les forêts, les tipis, les guerriers, les grizzlis, les flèches, les arcs, les peaux, les fourrures, les chevaux, les chefs, les plumes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6513781"/>
              </p:ext>
            </p:extLst>
          </p:nvPr>
        </p:nvGraphicFramePr>
        <p:xfrm>
          <a:off x="5899402" y="2268463"/>
          <a:ext cx="4793998" cy="2372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999"/>
                <a:gridCol w="2396999"/>
              </a:tblGrid>
              <a:tr h="1234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Noms masculins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Noms féminins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96075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Les bisons – les tipis 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Les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guerriers – les grizzlis – les arcs – les chevaux – les chefs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Les forêts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Les flèches – les peaux – les fourrures – les plumes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Étiquette 25"/>
          <p:cNvSpPr/>
          <p:nvPr/>
        </p:nvSpPr>
        <p:spPr>
          <a:xfrm>
            <a:off x="5782296" y="46574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812336" y="4553102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4852" y="4657462"/>
            <a:ext cx="389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Souligne les déterminants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220" y="4600283"/>
            <a:ext cx="527600" cy="60740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714852" y="50267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</a:t>
            </a:r>
            <a:r>
              <a:rPr lang="fr-FR" sz="1800" dirty="0" smtClean="0">
                <a:latin typeface="Comic Sans MS" panose="030F0702030302020204" pitchFamily="66" charset="0"/>
              </a:rPr>
              <a:t>on meilleur ami – la petite fille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12335" y="5476351"/>
            <a:ext cx="4801795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u="sng" dirty="0">
                <a:latin typeface="Comic Sans MS" panose="030F0702030302020204" pitchFamily="66" charset="0"/>
              </a:rPr>
              <a:t>n</a:t>
            </a:r>
            <a:r>
              <a:rPr lang="fr-FR" sz="1800" u="sng" dirty="0" smtClean="0">
                <a:latin typeface="Comic Sans MS" panose="030F0702030302020204" pitchFamily="66" charset="0"/>
              </a:rPr>
              <a:t>os</a:t>
            </a:r>
            <a:r>
              <a:rPr lang="fr-FR" sz="1800" dirty="0" smtClean="0">
                <a:latin typeface="Comic Sans MS" panose="030F0702030302020204" pitchFamily="66" charset="0"/>
              </a:rPr>
              <a:t> voisins – </a:t>
            </a:r>
            <a:r>
              <a:rPr lang="fr-FR" sz="1800" u="sng" dirty="0" smtClean="0">
                <a:latin typeface="Comic Sans MS" panose="030F0702030302020204" pitchFamily="66" charset="0"/>
              </a:rPr>
              <a:t>l’</a:t>
            </a:r>
            <a:r>
              <a:rPr lang="fr-FR" sz="1800" dirty="0" smtClean="0">
                <a:latin typeface="Comic Sans MS" panose="030F0702030302020204" pitchFamily="66" charset="0"/>
              </a:rPr>
              <a:t>étoile – </a:t>
            </a:r>
            <a:r>
              <a:rPr lang="fr-FR" sz="1800" u="sng" dirty="0" smtClean="0">
                <a:latin typeface="Comic Sans MS" panose="030F0702030302020204" pitchFamily="66" charset="0"/>
              </a:rPr>
              <a:t>mon</a:t>
            </a:r>
            <a:r>
              <a:rPr lang="fr-FR" sz="1800" dirty="0" smtClean="0">
                <a:latin typeface="Comic Sans MS" panose="030F0702030302020204" pitchFamily="66" charset="0"/>
              </a:rPr>
              <a:t> cousin – </a:t>
            </a:r>
            <a:r>
              <a:rPr lang="fr-FR" sz="1800" u="sng" dirty="0" smtClean="0">
                <a:latin typeface="Comic Sans MS" panose="030F0702030302020204" pitchFamily="66" charset="0"/>
              </a:rPr>
              <a:t>cet</a:t>
            </a:r>
            <a:r>
              <a:rPr lang="fr-FR" sz="1800" dirty="0" smtClean="0">
                <a:latin typeface="Comic Sans MS" panose="030F0702030302020204" pitchFamily="66" charset="0"/>
              </a:rPr>
              <a:t> été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 </a:t>
            </a:r>
            <a:r>
              <a:rPr lang="fr-FR" sz="1800" u="sng" dirty="0" smtClean="0">
                <a:latin typeface="Comic Sans MS" panose="030F0702030302020204" pitchFamily="66" charset="0"/>
              </a:rPr>
              <a:t>son</a:t>
            </a:r>
            <a:r>
              <a:rPr lang="fr-FR" sz="1800" dirty="0" smtClean="0">
                <a:latin typeface="Comic Sans MS" panose="030F0702030302020204" pitchFamily="66" charset="0"/>
              </a:rPr>
              <a:t> frère – </a:t>
            </a:r>
            <a:r>
              <a:rPr lang="fr-FR" sz="1800" u="sng" dirty="0" smtClean="0">
                <a:latin typeface="Comic Sans MS" panose="030F0702030302020204" pitchFamily="66" charset="0"/>
              </a:rPr>
              <a:t>nos</a:t>
            </a:r>
            <a:r>
              <a:rPr lang="fr-FR" sz="1800" dirty="0" smtClean="0">
                <a:latin typeface="Comic Sans MS" panose="030F0702030302020204" pitchFamily="66" charset="0"/>
              </a:rPr>
              <a:t> copines – </a:t>
            </a:r>
            <a:r>
              <a:rPr lang="fr-FR" sz="1800" u="sng" dirty="0" smtClean="0">
                <a:latin typeface="Comic Sans MS" panose="030F0702030302020204" pitchFamily="66" charset="0"/>
              </a:rPr>
              <a:t>leurs </a:t>
            </a:r>
            <a:r>
              <a:rPr lang="fr-FR" sz="1800" dirty="0" smtClean="0">
                <a:latin typeface="Comic Sans MS" panose="030F0702030302020204" pitchFamily="66" charset="0"/>
              </a:rPr>
              <a:t>amis – </a:t>
            </a:r>
          </a:p>
          <a:p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u="sng" dirty="0">
                <a:latin typeface="Comic Sans MS" panose="030F0702030302020204" pitchFamily="66" charset="0"/>
              </a:rPr>
              <a:t>t</a:t>
            </a:r>
            <a:r>
              <a:rPr lang="fr-FR" sz="1800" u="sng" dirty="0" smtClean="0">
                <a:latin typeface="Comic Sans MS" panose="030F0702030302020204" pitchFamily="66" charset="0"/>
              </a:rPr>
              <a:t>a</a:t>
            </a:r>
            <a:r>
              <a:rPr lang="fr-FR" sz="1800" dirty="0" smtClean="0">
                <a:latin typeface="Comic Sans MS" panose="030F0702030302020204" pitchFamily="66" charset="0"/>
              </a:rPr>
              <a:t> sœur – </a:t>
            </a:r>
            <a:r>
              <a:rPr lang="fr-FR" sz="1800" u="sng" dirty="0" smtClean="0">
                <a:latin typeface="Comic Sans MS" panose="030F0702030302020204" pitchFamily="66" charset="0"/>
              </a:rPr>
              <a:t>ma</a:t>
            </a:r>
            <a:r>
              <a:rPr lang="fr-FR" sz="1800" dirty="0" smtClean="0">
                <a:latin typeface="Comic Sans MS" panose="030F0702030302020204" pitchFamily="66" charset="0"/>
              </a:rPr>
              <a:t> maman – </a:t>
            </a:r>
            <a:r>
              <a:rPr lang="fr-FR" sz="1800" u="sng" dirty="0" smtClean="0">
                <a:latin typeface="Comic Sans MS" panose="030F0702030302020204" pitchFamily="66" charset="0"/>
              </a:rPr>
              <a:t>le</a:t>
            </a:r>
            <a:r>
              <a:rPr lang="fr-FR" sz="1800" dirty="0" smtClean="0">
                <a:latin typeface="Comic Sans MS" panose="030F0702030302020204" pitchFamily="66" charset="0"/>
              </a:rPr>
              <a:t> livre – </a:t>
            </a:r>
            <a:r>
              <a:rPr lang="fr-FR" sz="1800" u="sng" dirty="0" smtClean="0">
                <a:latin typeface="Comic Sans MS" panose="030F0702030302020204" pitchFamily="66" charset="0"/>
              </a:rPr>
              <a:t>ses</a:t>
            </a:r>
            <a:r>
              <a:rPr lang="fr-FR" sz="1800" dirty="0" smtClean="0">
                <a:latin typeface="Comic Sans MS" panose="030F0702030302020204" pitchFamily="66" charset="0"/>
              </a:rPr>
              <a:t> œufs –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u="sng" dirty="0">
                <a:latin typeface="Comic Sans MS" panose="030F0702030302020204" pitchFamily="66" charset="0"/>
              </a:rPr>
              <a:t>l</a:t>
            </a:r>
            <a:r>
              <a:rPr lang="fr-FR" sz="1800" u="sng" dirty="0" smtClean="0">
                <a:latin typeface="Comic Sans MS" panose="030F0702030302020204" pitchFamily="66" charset="0"/>
              </a:rPr>
              <a:t>eurs </a:t>
            </a:r>
            <a:r>
              <a:rPr lang="fr-FR" sz="1800" dirty="0" smtClean="0">
                <a:latin typeface="Comic Sans MS" panose="030F0702030302020204" pitchFamily="66" charset="0"/>
              </a:rPr>
              <a:t>enfants – </a:t>
            </a:r>
            <a:r>
              <a:rPr lang="fr-FR" sz="1800" u="sng" dirty="0" smtClean="0">
                <a:latin typeface="Comic Sans MS" panose="030F0702030302020204" pitchFamily="66" charset="0"/>
              </a:rPr>
              <a:t>ses </a:t>
            </a:r>
            <a:r>
              <a:rPr lang="fr-FR" sz="1800" dirty="0" smtClean="0">
                <a:latin typeface="Comic Sans MS" panose="030F0702030302020204" pitchFamily="66" charset="0"/>
              </a:rPr>
              <a:t>collections – </a:t>
            </a:r>
            <a:r>
              <a:rPr lang="fr-FR" sz="1800" u="sng" dirty="0" smtClean="0">
                <a:latin typeface="Comic Sans MS" panose="030F0702030302020204" pitchFamily="66" charset="0"/>
              </a:rPr>
              <a:t>la</a:t>
            </a:r>
            <a:r>
              <a:rPr lang="fr-FR" sz="1800" dirty="0" smtClean="0">
                <a:latin typeface="Comic Sans MS" panose="030F0702030302020204" pitchFamily="66" charset="0"/>
              </a:rPr>
              <a:t> fête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6800139" y="5013932"/>
            <a:ext cx="506853" cy="397312"/>
          </a:xfrm>
          <a:custGeom>
            <a:avLst/>
            <a:gdLst>
              <a:gd name="connsiteX0" fmla="*/ 452431 w 506853"/>
              <a:gd name="connsiteY0" fmla="*/ 59109 h 397312"/>
              <a:gd name="connsiteX1" fmla="*/ 377275 w 506853"/>
              <a:gd name="connsiteY1" fmla="*/ 34057 h 397312"/>
              <a:gd name="connsiteX2" fmla="*/ 264540 w 506853"/>
              <a:gd name="connsiteY2" fmla="*/ 9005 h 397312"/>
              <a:gd name="connsiteX3" fmla="*/ 14020 w 506853"/>
              <a:gd name="connsiteY3" fmla="*/ 59109 h 397312"/>
              <a:gd name="connsiteX4" fmla="*/ 1494 w 506853"/>
              <a:gd name="connsiteY4" fmla="*/ 96687 h 397312"/>
              <a:gd name="connsiteX5" fmla="*/ 51598 w 506853"/>
              <a:gd name="connsiteY5" fmla="*/ 309630 h 397312"/>
              <a:gd name="connsiteX6" fmla="*/ 89176 w 506853"/>
              <a:gd name="connsiteY6" fmla="*/ 322156 h 397312"/>
              <a:gd name="connsiteX7" fmla="*/ 214436 w 506853"/>
              <a:gd name="connsiteY7" fmla="*/ 372260 h 397312"/>
              <a:gd name="connsiteX8" fmla="*/ 252014 w 506853"/>
              <a:gd name="connsiteY8" fmla="*/ 384786 h 397312"/>
              <a:gd name="connsiteX9" fmla="*/ 289593 w 506853"/>
              <a:gd name="connsiteY9" fmla="*/ 397312 h 397312"/>
              <a:gd name="connsiteX10" fmla="*/ 452431 w 506853"/>
              <a:gd name="connsiteY10" fmla="*/ 384786 h 397312"/>
              <a:gd name="connsiteX11" fmla="*/ 490009 w 506853"/>
              <a:gd name="connsiteY11" fmla="*/ 372260 h 397312"/>
              <a:gd name="connsiteX12" fmla="*/ 502535 w 506853"/>
              <a:gd name="connsiteY12" fmla="*/ 297104 h 397312"/>
              <a:gd name="connsiteX13" fmla="*/ 414853 w 506853"/>
              <a:gd name="connsiteY13" fmla="*/ 46583 h 397312"/>
              <a:gd name="connsiteX14" fmla="*/ 402327 w 506853"/>
              <a:gd name="connsiteY14" fmla="*/ 46583 h 3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853" h="397312">
                <a:moveTo>
                  <a:pt x="452431" y="59109"/>
                </a:moveTo>
                <a:cubicBezTo>
                  <a:pt x="427379" y="50758"/>
                  <a:pt x="402894" y="40462"/>
                  <a:pt x="377275" y="34057"/>
                </a:cubicBezTo>
                <a:cubicBezTo>
                  <a:pt x="200905" y="-10035"/>
                  <a:pt x="372062" y="44845"/>
                  <a:pt x="264540" y="9005"/>
                </a:cubicBezTo>
                <a:cubicBezTo>
                  <a:pt x="109933" y="17594"/>
                  <a:pt x="63647" y="-40145"/>
                  <a:pt x="14020" y="59109"/>
                </a:cubicBezTo>
                <a:cubicBezTo>
                  <a:pt x="8115" y="70919"/>
                  <a:pt x="5669" y="84161"/>
                  <a:pt x="1494" y="96687"/>
                </a:cubicBezTo>
                <a:cubicBezTo>
                  <a:pt x="8747" y="198228"/>
                  <a:pt x="-25444" y="258269"/>
                  <a:pt x="51598" y="309630"/>
                </a:cubicBezTo>
                <a:cubicBezTo>
                  <a:pt x="62584" y="316954"/>
                  <a:pt x="77040" y="316955"/>
                  <a:pt x="89176" y="322156"/>
                </a:cubicBezTo>
                <a:cubicBezTo>
                  <a:pt x="218192" y="377448"/>
                  <a:pt x="43370" y="315238"/>
                  <a:pt x="214436" y="372260"/>
                </a:cubicBezTo>
                <a:lnTo>
                  <a:pt x="252014" y="384786"/>
                </a:lnTo>
                <a:lnTo>
                  <a:pt x="289593" y="397312"/>
                </a:lnTo>
                <a:cubicBezTo>
                  <a:pt x="343872" y="393137"/>
                  <a:pt x="398412" y="391538"/>
                  <a:pt x="452431" y="384786"/>
                </a:cubicBezTo>
                <a:cubicBezTo>
                  <a:pt x="465533" y="383148"/>
                  <a:pt x="483458" y="383724"/>
                  <a:pt x="490009" y="372260"/>
                </a:cubicBezTo>
                <a:cubicBezTo>
                  <a:pt x="502610" y="350209"/>
                  <a:pt x="498360" y="322156"/>
                  <a:pt x="502535" y="297104"/>
                </a:cubicBezTo>
                <a:cubicBezTo>
                  <a:pt x="500252" y="260569"/>
                  <a:pt x="540251" y="46583"/>
                  <a:pt x="414853" y="46583"/>
                </a:cubicBezTo>
                <a:lnTo>
                  <a:pt x="402327" y="465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8763649" y="5010411"/>
            <a:ext cx="255615" cy="363255"/>
          </a:xfrm>
          <a:custGeom>
            <a:avLst/>
            <a:gdLst>
              <a:gd name="connsiteX0" fmla="*/ 54674 w 255615"/>
              <a:gd name="connsiteY0" fmla="*/ 25052 h 363255"/>
              <a:gd name="connsiteX1" fmla="*/ 17096 w 255615"/>
              <a:gd name="connsiteY1" fmla="*/ 87682 h 363255"/>
              <a:gd name="connsiteX2" fmla="*/ 17096 w 255615"/>
              <a:gd name="connsiteY2" fmla="*/ 300625 h 363255"/>
              <a:gd name="connsiteX3" fmla="*/ 54674 w 255615"/>
              <a:gd name="connsiteY3" fmla="*/ 338203 h 363255"/>
              <a:gd name="connsiteX4" fmla="*/ 129830 w 255615"/>
              <a:gd name="connsiteY4" fmla="*/ 363255 h 363255"/>
              <a:gd name="connsiteX5" fmla="*/ 230039 w 255615"/>
              <a:gd name="connsiteY5" fmla="*/ 350729 h 363255"/>
              <a:gd name="connsiteX6" fmla="*/ 242565 w 255615"/>
              <a:gd name="connsiteY6" fmla="*/ 237994 h 363255"/>
              <a:gd name="connsiteX7" fmla="*/ 217513 w 255615"/>
              <a:gd name="connsiteY7" fmla="*/ 200416 h 363255"/>
              <a:gd name="connsiteX8" fmla="*/ 204987 w 255615"/>
              <a:gd name="connsiteY8" fmla="*/ 162838 h 363255"/>
              <a:gd name="connsiteX9" fmla="*/ 167409 w 255615"/>
              <a:gd name="connsiteY9" fmla="*/ 137786 h 363255"/>
              <a:gd name="connsiteX10" fmla="*/ 142356 w 255615"/>
              <a:gd name="connsiteY10" fmla="*/ 112734 h 363255"/>
              <a:gd name="connsiteX11" fmla="*/ 129830 w 255615"/>
              <a:gd name="connsiteY11" fmla="*/ 75156 h 363255"/>
              <a:gd name="connsiteX12" fmla="*/ 79726 w 255615"/>
              <a:gd name="connsiteY12" fmla="*/ 0 h 363255"/>
              <a:gd name="connsiteX13" fmla="*/ 54674 w 255615"/>
              <a:gd name="connsiteY13" fmla="*/ 25052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615" h="363255">
                <a:moveTo>
                  <a:pt x="54674" y="25052"/>
                </a:moveTo>
                <a:cubicBezTo>
                  <a:pt x="44236" y="39666"/>
                  <a:pt x="27984" y="65906"/>
                  <a:pt x="17096" y="87682"/>
                </a:cubicBezTo>
                <a:cubicBezTo>
                  <a:pt x="-14198" y="150271"/>
                  <a:pt x="4677" y="247845"/>
                  <a:pt x="17096" y="300625"/>
                </a:cubicBezTo>
                <a:cubicBezTo>
                  <a:pt x="21153" y="317869"/>
                  <a:pt x="39189" y="329600"/>
                  <a:pt x="54674" y="338203"/>
                </a:cubicBezTo>
                <a:cubicBezTo>
                  <a:pt x="77758" y="351027"/>
                  <a:pt x="129830" y="363255"/>
                  <a:pt x="129830" y="363255"/>
                </a:cubicBezTo>
                <a:cubicBezTo>
                  <a:pt x="163233" y="359080"/>
                  <a:pt x="198784" y="363231"/>
                  <a:pt x="230039" y="350729"/>
                </a:cubicBezTo>
                <a:cubicBezTo>
                  <a:pt x="273997" y="333146"/>
                  <a:pt x="249439" y="258615"/>
                  <a:pt x="242565" y="237994"/>
                </a:cubicBezTo>
                <a:cubicBezTo>
                  <a:pt x="237804" y="223712"/>
                  <a:pt x="224246" y="213881"/>
                  <a:pt x="217513" y="200416"/>
                </a:cubicBezTo>
                <a:cubicBezTo>
                  <a:pt x="211608" y="188606"/>
                  <a:pt x="213235" y="173148"/>
                  <a:pt x="204987" y="162838"/>
                </a:cubicBezTo>
                <a:cubicBezTo>
                  <a:pt x="195583" y="151083"/>
                  <a:pt x="179165" y="147190"/>
                  <a:pt x="167409" y="137786"/>
                </a:cubicBezTo>
                <a:cubicBezTo>
                  <a:pt x="158187" y="130409"/>
                  <a:pt x="150707" y="121085"/>
                  <a:pt x="142356" y="112734"/>
                </a:cubicBezTo>
                <a:cubicBezTo>
                  <a:pt x="138181" y="100208"/>
                  <a:pt x="136242" y="86698"/>
                  <a:pt x="129830" y="75156"/>
                </a:cubicBezTo>
                <a:cubicBezTo>
                  <a:pt x="115208" y="48836"/>
                  <a:pt x="79726" y="0"/>
                  <a:pt x="79726" y="0"/>
                </a:cubicBezTo>
                <a:cubicBezTo>
                  <a:pt x="65880" y="41539"/>
                  <a:pt x="65112" y="10438"/>
                  <a:pt x="54674" y="25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487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16" y="1967651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572" y="252239"/>
            <a:ext cx="953854" cy="46165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64065" y="397384"/>
            <a:ext cx="4570670" cy="382287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Je réponds aux devinettes 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4132" y="3852639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0" name="Étiquette 39"/>
          <p:cNvSpPr/>
          <p:nvPr/>
        </p:nvSpPr>
        <p:spPr>
          <a:xfrm>
            <a:off x="154601" y="3603223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121725" y="3683414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Orthographe: le son [s]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9527" y="350139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69114" y="4037223"/>
            <a:ext cx="5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Complète les mots avec un S ou deux SS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0436" y="1117783"/>
            <a:ext cx="223247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LE CHAT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40846" y="2020065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DES GLACES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40371" y="310845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DES DESSINS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07380" y="810603"/>
            <a:ext cx="4888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Classe les mots dans deux familles différentes:</a:t>
            </a:r>
          </a:p>
          <a:p>
            <a:r>
              <a:rPr lang="fr-FR" sz="1800" b="1" dirty="0" smtClean="0">
                <a:latin typeface="Comic Sans MS" panose="030F0702030302020204" pitchFamily="66" charset="0"/>
              </a:rPr>
              <a:t>chanter – dentiste – dent – chant – dentier – chanteuse – édenté - chanson</a:t>
            </a:r>
          </a:p>
          <a:p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949" y="1115967"/>
            <a:ext cx="53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 animal qui miaule.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9634" y="1633424"/>
            <a:ext cx="521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On adore en manger en été, à tous les parfums.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46" y="2663344"/>
            <a:ext cx="54727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Les élèves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en font  de très jolis aux crayons de couleur ou aux feutres.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013687"/>
              </p:ext>
            </p:extLst>
          </p:nvPr>
        </p:nvGraphicFramePr>
        <p:xfrm>
          <a:off x="5850756" y="2196455"/>
          <a:ext cx="4645572" cy="1767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309"/>
                <a:gridCol w="2376263"/>
              </a:tblGrid>
              <a:tr h="45682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Famille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n°1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Famille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n°2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78719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chanter-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c</a:t>
                      </a:r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hant</a:t>
                      </a:r>
                    </a:p>
                    <a:p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chanteuse</a:t>
                      </a:r>
                      <a:r>
                        <a:rPr lang="fr-FR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</a:p>
                    <a:p>
                      <a:r>
                        <a:rPr lang="fr-FR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chanson</a:t>
                      </a:r>
                    </a:p>
                    <a:p>
                      <a:endParaRPr lang="fr-FR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dentiste – dent –</a:t>
                      </a:r>
                    </a:p>
                    <a:p>
                      <a:r>
                        <a:rPr lang="fr-FR" sz="2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dentier – édenté</a:t>
                      </a:r>
                      <a:endParaRPr lang="fr-FR" sz="2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568" y="4406555"/>
            <a:ext cx="56761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la brou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ss</a:t>
            </a:r>
            <a:r>
              <a:rPr lang="fr-FR" dirty="0" err="1" smtClean="0">
                <a:latin typeface="Comic Sans MS" panose="030F0702030302020204" pitchFamily="66" charset="0"/>
              </a:rPr>
              <a:t>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– un </a:t>
            </a:r>
            <a:r>
              <a:rPr lang="fr-FR" dirty="0" smtClean="0">
                <a:latin typeface="Comic Sans MS" panose="030F0702030302020204" pitchFamily="66" charset="0"/>
              </a:rPr>
              <a:t>cou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ss</a:t>
            </a:r>
            <a:r>
              <a:rPr lang="fr-FR" dirty="0" err="1" smtClean="0">
                <a:latin typeface="Comic Sans MS" panose="030F0702030302020204" pitchFamily="66" charset="0"/>
              </a:rPr>
              <a:t>in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– </a:t>
            </a:r>
            <a:r>
              <a:rPr lang="fr-FR" dirty="0" err="1" smtClean="0">
                <a:latin typeface="Comic Sans MS" panose="030F0702030302020204" pitchFamily="66" charset="0"/>
              </a:rPr>
              <a:t>tran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err="1" smtClean="0">
                <a:latin typeface="Comic Sans MS" panose="030F0702030302020204" pitchFamily="66" charset="0"/>
              </a:rPr>
              <a:t>porter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– 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 err="1" smtClean="0">
                <a:latin typeface="Comic Sans MS" panose="030F0702030302020204" pitchFamily="66" charset="0"/>
              </a:rPr>
              <a:t>pa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ss</a:t>
            </a:r>
            <a:r>
              <a:rPr lang="fr-FR" dirty="0" err="1" smtClean="0">
                <a:latin typeface="Comic Sans MS" panose="030F0702030302020204" pitchFamily="66" charset="0"/>
              </a:rPr>
              <a:t>ager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– du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avon </a:t>
            </a:r>
            <a:r>
              <a:rPr lang="fr-FR" dirty="0">
                <a:latin typeface="Comic Sans MS" panose="030F0702030302020204" pitchFamily="66" charset="0"/>
              </a:rPr>
              <a:t>– la </a:t>
            </a:r>
            <a:r>
              <a:rPr lang="fr-FR" dirty="0" smtClean="0">
                <a:latin typeface="Comic Sans MS" panose="030F0702030302020204" pitchFamily="66" charset="0"/>
              </a:rPr>
              <a:t>le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ss</a:t>
            </a:r>
            <a:r>
              <a:rPr lang="fr-FR" dirty="0" err="1" smtClean="0">
                <a:latin typeface="Comic Sans MS" panose="030F0702030302020204" pitchFamily="66" charset="0"/>
              </a:rPr>
              <a:t>ive</a:t>
            </a:r>
            <a:r>
              <a:rPr lang="fr-FR" dirty="0" smtClean="0">
                <a:latin typeface="Comic Sans MS" panose="030F0702030302020204" pitchFamily="66" charset="0"/>
              </a:rPr>
              <a:t> –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à l’e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t </a:t>
            </a:r>
            <a:r>
              <a:rPr lang="fr-FR" dirty="0">
                <a:latin typeface="Comic Sans MS" panose="030F0702030302020204" pitchFamily="66" charset="0"/>
              </a:rPr>
              <a:t>– </a:t>
            </a:r>
            <a:r>
              <a:rPr lang="fr-FR" dirty="0" smtClean="0">
                <a:latin typeface="Comic Sans MS" panose="030F0702030302020204" pitchFamily="66" charset="0"/>
              </a:rPr>
              <a:t>à l’</a:t>
            </a:r>
            <a:r>
              <a:rPr lang="fr-FR" dirty="0" err="1" smtClean="0">
                <a:latin typeface="Comic Sans MS" panose="030F0702030302020204" pitchFamily="66" charset="0"/>
              </a:rPr>
              <a:t>oue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t – un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top – un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ucrier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663" y="6372919"/>
            <a:ext cx="53467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une balan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sz="2000" dirty="0" smtClean="0">
                <a:latin typeface="Comic Sans MS" panose="030F0702030302020204" pitchFamily="66" charset="0"/>
              </a:rPr>
              <a:t>e </a:t>
            </a:r>
            <a:r>
              <a:rPr lang="fr-FR" sz="2000" dirty="0">
                <a:latin typeface="Comic Sans MS" panose="030F0702030302020204" pitchFamily="66" charset="0"/>
              </a:rPr>
              <a:t>– le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sz="2000" dirty="0" smtClean="0">
                <a:latin typeface="Comic Sans MS" panose="030F0702030302020204" pitchFamily="66" charset="0"/>
              </a:rPr>
              <a:t>irque </a:t>
            </a:r>
            <a:r>
              <a:rPr lang="fr-FR" sz="2000" dirty="0">
                <a:latin typeface="Comic Sans MS" panose="030F0702030302020204" pitchFamily="66" charset="0"/>
              </a:rPr>
              <a:t>– un </a:t>
            </a:r>
            <a:r>
              <a:rPr lang="fr-FR" sz="2000" dirty="0" smtClean="0">
                <a:latin typeface="Comic Sans MS" panose="030F0702030302020204" pitchFamily="66" charset="0"/>
              </a:rPr>
              <a:t>cale </a:t>
            </a:r>
            <a:r>
              <a:rPr lang="fr-F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ç</a:t>
            </a:r>
            <a:r>
              <a:rPr lang="fr-FR" sz="2000" dirty="0" err="1" smtClean="0">
                <a:latin typeface="Comic Sans MS" panose="030F0702030302020204" pitchFamily="66" charset="0"/>
              </a:rPr>
              <a:t>on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–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endParaRPr lang="fr-FR" sz="2000" dirty="0" smtClean="0">
              <a:latin typeface="Comic Sans MS" panose="030F0702030302020204" pitchFamily="66" charset="0"/>
            </a:endParaRPr>
          </a:p>
          <a:p>
            <a:r>
              <a:rPr lang="fr-FR" sz="2000" dirty="0" smtClean="0">
                <a:latin typeface="Comic Sans MS" panose="030F0702030302020204" pitchFamily="66" charset="0"/>
              </a:rPr>
              <a:t>le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sz="2000" dirty="0" smtClean="0">
                <a:latin typeface="Comic Sans MS" panose="030F0702030302020204" pitchFamily="66" charset="0"/>
              </a:rPr>
              <a:t>yclone </a:t>
            </a:r>
            <a:r>
              <a:rPr lang="fr-FR" sz="2000" dirty="0">
                <a:latin typeface="Comic Sans MS" panose="030F0702030302020204" pitchFamily="66" charset="0"/>
              </a:rPr>
              <a:t>– un </a:t>
            </a:r>
            <a:r>
              <a:rPr lang="fr-FR" sz="2000" dirty="0" err="1" smtClean="0">
                <a:latin typeface="Comic Sans MS" panose="030F0702030302020204" pitchFamily="66" charset="0"/>
              </a:rPr>
              <a:t>hame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ç</a:t>
            </a:r>
            <a:r>
              <a:rPr lang="fr-FR" sz="2000" dirty="0" err="1" smtClean="0">
                <a:latin typeface="Comic Sans MS" panose="030F0702030302020204" pitchFamily="66" charset="0"/>
              </a:rPr>
              <a:t>on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– une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sz="2000" dirty="0" smtClean="0">
                <a:latin typeface="Comic Sans MS" panose="030F0702030302020204" pitchFamily="66" charset="0"/>
              </a:rPr>
              <a:t>édille </a:t>
            </a:r>
            <a:r>
              <a:rPr lang="fr-FR" sz="2000" dirty="0">
                <a:latin typeface="Comic Sans MS" panose="030F0702030302020204" pitchFamily="66" charset="0"/>
              </a:rPr>
              <a:t>– 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949" y="6034071"/>
            <a:ext cx="5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Complète les mots avec un C ou un </a:t>
            </a:r>
            <a:r>
              <a:rPr lang="fr-FR" sz="2400" b="1" u="sng" dirty="0" smtClean="0">
                <a:latin typeface="Comic Sans MS" panose="030F0702030302020204" pitchFamily="66" charset="0"/>
              </a:rPr>
              <a:t>ç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197" y="4954323"/>
            <a:ext cx="487743" cy="61262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992" y="6189424"/>
            <a:ext cx="487743" cy="612624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850756" y="4212679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itchFamily="66" charset="0"/>
              </a:rPr>
              <a:t>Pour chaque mot, écris deux autres mots de la même famille: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jardinage</a:t>
            </a:r>
            <a:r>
              <a:rPr lang="fr-FR" sz="1800" dirty="0" smtClean="0">
                <a:latin typeface="Comic Sans MS" pitchFamily="66" charset="0"/>
              </a:rPr>
              <a:t>: </a:t>
            </a:r>
            <a:r>
              <a:rPr lang="fr-FR" sz="1800" dirty="0" smtClean="0">
                <a:solidFill>
                  <a:srgbClr val="FF0000"/>
                </a:solidFill>
                <a:latin typeface="Comic Sans MS" pitchFamily="66" charset="0"/>
              </a:rPr>
              <a:t>le jardin- jardiner….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La cuisine</a:t>
            </a:r>
            <a:r>
              <a:rPr lang="fr-FR" sz="1800" dirty="0" smtClean="0">
                <a:latin typeface="Comic Sans MS" pitchFamily="66" charset="0"/>
              </a:rPr>
              <a:t>: </a:t>
            </a:r>
            <a:r>
              <a:rPr lang="fr-FR" sz="1800" dirty="0" smtClean="0">
                <a:solidFill>
                  <a:srgbClr val="FF0000"/>
                </a:solidFill>
                <a:latin typeface="Comic Sans MS" pitchFamily="66" charset="0"/>
              </a:rPr>
              <a:t>une cuisinière- cuisiner …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dessin</a:t>
            </a:r>
            <a:r>
              <a:rPr lang="fr-FR" sz="1800" dirty="0" smtClean="0">
                <a:latin typeface="Comic Sans MS" pitchFamily="66" charset="0"/>
              </a:rPr>
              <a:t>: </a:t>
            </a:r>
            <a:r>
              <a:rPr lang="fr-FR" sz="1800" dirty="0" smtClean="0">
                <a:solidFill>
                  <a:srgbClr val="FF0000"/>
                </a:solidFill>
                <a:latin typeface="Comic Sans MS" pitchFamily="66" charset="0"/>
              </a:rPr>
              <a:t>dessiner- un dessinateur…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matin</a:t>
            </a:r>
            <a:r>
              <a:rPr lang="fr-FR" sz="1800" dirty="0" smtClean="0">
                <a:latin typeface="Comic Sans MS" pitchFamily="66" charset="0"/>
              </a:rPr>
              <a:t>: </a:t>
            </a:r>
            <a:r>
              <a:rPr lang="fr-FR" sz="1800" dirty="0" smtClean="0">
                <a:solidFill>
                  <a:srgbClr val="FF0000"/>
                </a:solidFill>
                <a:latin typeface="Comic Sans MS" pitchFamily="66" charset="0"/>
              </a:rPr>
              <a:t>la matinée- matinal…</a:t>
            </a:r>
          </a:p>
          <a:p>
            <a:endParaRPr lang="fr-FR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56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  <a:latin typeface="cats MEOW"/>
              </a:rPr>
              <a:t>7</a:t>
            </a:r>
            <a:endParaRPr lang="fr-FR" sz="5400" dirty="0">
              <a:solidFill>
                <a:schemeClr val="tx1"/>
              </a:solidFill>
              <a:latin typeface="cats ME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42244" y="252239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Lecture documentaire: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Lis le texte documentaire et réponds au questions: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48" y="1332359"/>
            <a:ext cx="54006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u="sng" dirty="0" smtClean="0"/>
              <a:t>La girafe </a:t>
            </a:r>
          </a:p>
          <a:p>
            <a:endParaRPr lang="fr-FR" dirty="0" smtClean="0"/>
          </a:p>
          <a:p>
            <a:r>
              <a:rPr lang="fr-FR" dirty="0" smtClean="0"/>
              <a:t>La girafe vit en Afrique, dans la savane. </a:t>
            </a:r>
          </a:p>
          <a:p>
            <a:r>
              <a:rPr lang="fr-FR" dirty="0" smtClean="0"/>
              <a:t>C’est le plus grand de tous les animaux. </a:t>
            </a:r>
          </a:p>
          <a:p>
            <a:endParaRPr lang="fr-FR" dirty="0" smtClean="0"/>
          </a:p>
          <a:p>
            <a:r>
              <a:rPr lang="fr-FR" dirty="0" smtClean="0"/>
              <a:t>Elle a de hautes pattes et un cou très long. </a:t>
            </a:r>
          </a:p>
          <a:p>
            <a:r>
              <a:rPr lang="fr-FR" dirty="0" smtClean="0"/>
              <a:t>Elle peut courir vite. </a:t>
            </a:r>
          </a:p>
          <a:p>
            <a:r>
              <a:rPr lang="fr-FR" dirty="0" smtClean="0"/>
              <a:t>Elle a une petite tête fine et deux cornes. </a:t>
            </a:r>
          </a:p>
          <a:p>
            <a:r>
              <a:rPr lang="fr-FR" dirty="0" smtClean="0"/>
              <a:t>La girafe a une langue très longue avec laquelle elle attrape les feuilles situées au sommet des arbres. </a:t>
            </a:r>
          </a:p>
          <a:p>
            <a:r>
              <a:rPr lang="fr-FR" dirty="0" smtClean="0"/>
              <a:t>Son petit s’appelle le girafon. 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756" y="4212679"/>
            <a:ext cx="42745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780" y="1188343"/>
            <a:ext cx="3568247" cy="28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132" y="252239"/>
            <a:ext cx="9721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Complète le dessin avec les mots suivants:    </a:t>
            </a:r>
            <a:r>
              <a:rPr lang="fr-FR" dirty="0" smtClean="0"/>
              <a:t>oreille- corne – queue- patte - cou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604" y="1188343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778748" y="1044327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oreille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642844" y="2628503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queue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62324" y="2988543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patte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90316" y="1764407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cou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46300" y="900311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corne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endCxn id="6" idx="1"/>
          </p:cNvCxnSpPr>
          <p:nvPr/>
        </p:nvCxnSpPr>
        <p:spPr>
          <a:xfrm>
            <a:off x="6066780" y="2772519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5" idx="1"/>
          </p:cNvCxnSpPr>
          <p:nvPr/>
        </p:nvCxnSpPr>
        <p:spPr>
          <a:xfrm flipV="1">
            <a:off x="5202684" y="1260351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9" idx="3"/>
          </p:cNvCxnSpPr>
          <p:nvPr/>
        </p:nvCxnSpPr>
        <p:spPr>
          <a:xfrm flipH="1" flipV="1">
            <a:off x="4050556" y="1116335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3"/>
          </p:cNvCxnSpPr>
          <p:nvPr/>
        </p:nvCxnSpPr>
        <p:spPr>
          <a:xfrm flipH="1">
            <a:off x="4050556" y="19804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7" idx="3"/>
          </p:cNvCxnSpPr>
          <p:nvPr/>
        </p:nvCxnSpPr>
        <p:spPr>
          <a:xfrm flipH="1">
            <a:off x="4194572" y="3132559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6180" y="3996656"/>
            <a:ext cx="9217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Où vit la girafe? </a:t>
            </a:r>
            <a:r>
              <a:rPr lang="fr-FR" dirty="0" smtClean="0">
                <a:solidFill>
                  <a:srgbClr val="FF0000"/>
                </a:solidFill>
              </a:rPr>
              <a:t>Elle vit en Afrique, dans la savane.</a:t>
            </a:r>
          </a:p>
          <a:p>
            <a:endParaRPr lang="fr-FR" dirty="0" smtClean="0"/>
          </a:p>
          <a:p>
            <a:r>
              <a:rPr lang="fr-FR" dirty="0" smtClean="0"/>
              <a:t>Que mange la girafe? </a:t>
            </a:r>
            <a:r>
              <a:rPr lang="fr-FR" dirty="0" smtClean="0">
                <a:solidFill>
                  <a:srgbClr val="FF0000"/>
                </a:solidFill>
              </a:rPr>
              <a:t>Elle mande des feuilles.</a:t>
            </a:r>
          </a:p>
          <a:p>
            <a:endParaRPr lang="fr-FR" dirty="0" smtClean="0"/>
          </a:p>
          <a:p>
            <a:r>
              <a:rPr lang="fr-FR" dirty="0" smtClean="0"/>
              <a:t>Avec quoi attrape-t-elle sa nourriture? </a:t>
            </a:r>
            <a:r>
              <a:rPr lang="fr-FR" dirty="0" smtClean="0">
                <a:solidFill>
                  <a:srgbClr val="FF0000"/>
                </a:solidFill>
              </a:rPr>
              <a:t>Elle attrape sa nourriture avec sa langue</a:t>
            </a:r>
          </a:p>
          <a:p>
            <a:endParaRPr lang="fr-FR" dirty="0" smtClean="0"/>
          </a:p>
          <a:p>
            <a:r>
              <a:rPr lang="fr-FR" dirty="0" smtClean="0"/>
              <a:t>Comment s’appelle son petit? </a:t>
            </a:r>
            <a:r>
              <a:rPr lang="fr-FR" dirty="0" smtClean="0">
                <a:solidFill>
                  <a:srgbClr val="FF0000"/>
                </a:solidFill>
              </a:rPr>
              <a:t>Son petit s’appelle le girafon.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327"/>
            <a:ext cx="89471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816" y="145851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 7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3701" y="54432"/>
            <a:ext cx="5073080" cy="1305578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 voudras-tu faire comme métier quand tu seras grand(e)? Explique pourquoi?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645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16" y="346674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8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636" y="684287"/>
            <a:ext cx="1035358" cy="6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400" y="3307885"/>
            <a:ext cx="907013" cy="837404"/>
          </a:xfrm>
          <a:prstGeom prst="rect">
            <a:avLst/>
          </a:prstGeom>
        </p:spPr>
      </p:pic>
      <p:sp>
        <p:nvSpPr>
          <p:cNvPr id="89" name="Étiquette 88"/>
          <p:cNvSpPr/>
          <p:nvPr/>
        </p:nvSpPr>
        <p:spPr>
          <a:xfrm>
            <a:off x="5800399" y="135479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800399" y="0"/>
            <a:ext cx="1101083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9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68494" y="3935485"/>
            <a:ext cx="5454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          </a:t>
            </a:r>
            <a:r>
              <a:rPr lang="fr-FR" sz="2000" u="sng" dirty="0" smtClean="0">
                <a:latin typeface="Comic Sans MS" panose="030F0702030302020204" pitchFamily="66" charset="0"/>
              </a:rPr>
              <a:t>Complète: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51" y="4500711"/>
            <a:ext cx="553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10X12=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120</a:t>
            </a:r>
            <a:r>
              <a:rPr lang="fr-FR" sz="1800" dirty="0" smtClean="0">
                <a:latin typeface="Comic Sans MS" panose="030F0702030302020204" pitchFamily="66" charset="0"/>
              </a:rPr>
              <a:t>         5X100=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36X10=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r>
              <a:rPr lang="fr-FR" sz="1800" dirty="0" smtClean="0">
                <a:latin typeface="Comic Sans MS" panose="030F0702030302020204" pitchFamily="66" charset="0"/>
              </a:rPr>
              <a:t>        100X4=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10X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26</a:t>
            </a:r>
            <a:r>
              <a:rPr lang="fr-FR" sz="1800" dirty="0" smtClean="0">
                <a:latin typeface="Comic Sans MS" panose="030F0702030302020204" pitchFamily="66" charset="0"/>
              </a:rPr>
              <a:t>= 260  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r>
              <a:rPr lang="fr-FR" sz="1800" dirty="0" smtClean="0">
                <a:latin typeface="Comic Sans MS" panose="030F0702030302020204" pitchFamily="66" charset="0"/>
              </a:rPr>
              <a:t>X7= 700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sz="1800" dirty="0" smtClean="0">
                <a:latin typeface="Comic Sans MS" panose="030F0702030302020204" pitchFamily="66" charset="0"/>
              </a:rPr>
              <a:t>X23= 230       100X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fr-FR" sz="1800" dirty="0" smtClean="0">
                <a:latin typeface="Comic Sans MS" panose="030F0702030302020204" pitchFamily="66" charset="0"/>
              </a:rPr>
              <a:t>= 800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14X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fr-FR" sz="1800" dirty="0" smtClean="0">
                <a:latin typeface="Comic Sans MS" panose="030F0702030302020204" pitchFamily="66" charset="0"/>
              </a:rPr>
              <a:t>= 140        10X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</a:t>
            </a:r>
            <a:r>
              <a:rPr lang="fr-FR" sz="1800" dirty="0" smtClean="0">
                <a:latin typeface="Comic Sans MS" panose="030F0702030302020204" pitchFamily="66" charset="0"/>
              </a:rPr>
              <a:t>= 300</a:t>
            </a:r>
          </a:p>
        </p:txBody>
      </p:sp>
      <p:sp>
        <p:nvSpPr>
          <p:cNvPr id="25" name="AutoShape 4" descr="Résultat de recherche d'images pour &quot;cible flèchette math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5132" y="148626"/>
            <a:ext cx="494244" cy="94120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56808" y="6049665"/>
            <a:ext cx="547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Complète: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6X5=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</a:t>
            </a:r>
            <a:r>
              <a:rPr lang="fr-FR" sz="1800" dirty="0" smtClean="0">
                <a:latin typeface="Comic Sans MS" panose="030F0702030302020204" pitchFamily="66" charset="0"/>
              </a:rPr>
              <a:t>     2X7=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          </a:t>
            </a:r>
            <a:r>
              <a:rPr lang="fr-FR" sz="1800" dirty="0" smtClean="0">
                <a:latin typeface="Comic Sans MS" panose="030F0702030302020204" pitchFamily="66" charset="0"/>
              </a:rPr>
              <a:t>4X4=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</a:t>
            </a:r>
            <a:r>
              <a:rPr lang="fr-FR" sz="1800" dirty="0" smtClean="0">
                <a:latin typeface="Comic Sans MS" panose="030F0702030302020204" pitchFamily="66" charset="0"/>
              </a:rPr>
              <a:t>     8X3=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9X4=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</a:t>
            </a:r>
            <a:r>
              <a:rPr lang="fr-FR" sz="1800" dirty="0" smtClean="0">
                <a:latin typeface="Comic Sans MS" panose="030F0702030302020204" pitchFamily="66" charset="0"/>
              </a:rPr>
              <a:t>      5X8=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  <a:r>
              <a:rPr lang="fr-FR" sz="1800" dirty="0" smtClean="0">
                <a:latin typeface="Comic Sans MS" panose="030F0702030302020204" pitchFamily="66" charset="0"/>
              </a:rPr>
              <a:t>         3X4=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fr-FR" sz="1800" dirty="0" smtClean="0">
                <a:latin typeface="Comic Sans MS" panose="030F0702030302020204" pitchFamily="66" charset="0"/>
              </a:rPr>
              <a:t>     7X3=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fr-FR" sz="1800" dirty="0" smtClean="0">
                <a:latin typeface="Comic Sans MS" panose="030F0702030302020204" pitchFamily="66" charset="0"/>
              </a:rPr>
              <a:t>X2=18       5X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fr-FR" sz="1800" dirty="0" smtClean="0">
                <a:latin typeface="Comic Sans MS" panose="030F0702030302020204" pitchFamily="66" charset="0"/>
              </a:rPr>
              <a:t>=35         4X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fr-FR" sz="1800" dirty="0" smtClean="0">
                <a:latin typeface="Comic Sans MS" panose="030F0702030302020204" pitchFamily="66" charset="0"/>
              </a:rPr>
              <a:t>=20   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fr-FR" sz="1800" dirty="0" smtClean="0">
                <a:latin typeface="Comic Sans MS" panose="030F0702030302020204" pitchFamily="66" charset="0"/>
              </a:rPr>
              <a:t>X2=16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0365" y="1963782"/>
            <a:ext cx="4019011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98828" y="111860"/>
            <a:ext cx="37447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Reproduis la figure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740" y="811832"/>
            <a:ext cx="5022660" cy="236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Étiquette 77"/>
          <p:cNvSpPr/>
          <p:nvPr/>
        </p:nvSpPr>
        <p:spPr>
          <a:xfrm>
            <a:off x="5853822" y="323220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5764408" y="3127833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 10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87233" y="3232202"/>
            <a:ext cx="3280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Mesures/problèmes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87233" y="3589466"/>
            <a:ext cx="381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Voici le porte monnaie de Sara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018" y="4077907"/>
            <a:ext cx="620990" cy="6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712" y="4023829"/>
            <a:ext cx="1076325" cy="56197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959" y="4483988"/>
            <a:ext cx="403269" cy="40534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068" y="4080030"/>
            <a:ext cx="452128" cy="45212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562" y="4034851"/>
            <a:ext cx="1041297" cy="539932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2844" y="4077907"/>
            <a:ext cx="452128" cy="452128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138" y="4476893"/>
            <a:ext cx="403269" cy="405348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524" y="4019699"/>
            <a:ext cx="403269" cy="40534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879386" y="4703089"/>
            <a:ext cx="438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Combien a-t-elle d’argent?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8884922" y="4917915"/>
            <a:ext cx="1244198" cy="516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22€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972" y="5578054"/>
            <a:ext cx="3235149" cy="152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299093" y="6369297"/>
            <a:ext cx="1161337" cy="82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793880" y="5175977"/>
            <a:ext cx="321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A-t-elle assez d’argent pour acheter ces objets?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17456" y="5818760"/>
            <a:ext cx="16623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omic Sans MS" panose="030F0702030302020204" pitchFamily="66" charset="0"/>
              </a:rPr>
              <a:t>OUI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u="sng" dirty="0" smtClean="0">
                <a:solidFill>
                  <a:srgbClr val="FF0000"/>
                </a:solidFill>
              </a:rPr>
              <a:t>NON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853822" y="6441661"/>
            <a:ext cx="268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Elle va acheter le chapeau et les poissons. Combien va-t-elle payer?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132" name="Rectangle à coins arrondis 131"/>
          <p:cNvSpPr/>
          <p:nvPr/>
        </p:nvSpPr>
        <p:spPr>
          <a:xfrm>
            <a:off x="7622925" y="7041022"/>
            <a:ext cx="1244198" cy="390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21€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8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24" y="828303"/>
            <a:ext cx="5202007" cy="19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tiquette 2"/>
          <p:cNvSpPr/>
          <p:nvPr/>
        </p:nvSpPr>
        <p:spPr>
          <a:xfrm>
            <a:off x="72685" y="10327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108046" y="103272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  11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6220" y="103272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Mesures/problèmes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32" y="3996655"/>
            <a:ext cx="51845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8905" y="2916535"/>
            <a:ext cx="5607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 smtClean="0">
                <a:latin typeface="Comic Sans MS" panose="030F0702030302020204" pitchFamily="66" charset="0"/>
              </a:rPr>
              <a:t>Qui a le plus d’argent?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 smtClean="0">
                <a:latin typeface="Comic Sans MS" panose="030F0702030302020204" pitchFamily="66" charset="0"/>
              </a:rPr>
              <a:t>Qui a le moins d’argent?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Lucie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36" y="51877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 le tableau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610" y="6383687"/>
            <a:ext cx="474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Madame Leroux a </a:t>
            </a:r>
            <a:r>
              <a:rPr lang="fr-FR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60€.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5778748" y="10327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39096" y="137403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12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2543" y="218656"/>
            <a:ext cx="21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9336365"/>
              </p:ext>
            </p:extLst>
          </p:nvPr>
        </p:nvGraphicFramePr>
        <p:xfrm>
          <a:off x="5835952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250314"/>
              </p:ext>
            </p:extLst>
          </p:nvPr>
        </p:nvGraphicFramePr>
        <p:xfrm>
          <a:off x="7362924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001158"/>
              </p:ext>
            </p:extLst>
          </p:nvPr>
        </p:nvGraphicFramePr>
        <p:xfrm>
          <a:off x="8947100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421426"/>
              </p:ext>
            </p:extLst>
          </p:nvPr>
        </p:nvGraphicFramePr>
        <p:xfrm>
          <a:off x="5814146" y="278778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468756"/>
              </p:ext>
            </p:extLst>
          </p:nvPr>
        </p:nvGraphicFramePr>
        <p:xfrm>
          <a:off x="7362924" y="2794604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233359"/>
              </p:ext>
            </p:extLst>
          </p:nvPr>
        </p:nvGraphicFramePr>
        <p:xfrm>
          <a:off x="9019108" y="278778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736054"/>
              </p:ext>
            </p:extLst>
          </p:nvPr>
        </p:nvGraphicFramePr>
        <p:xfrm>
          <a:off x="5823426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285014"/>
              </p:ext>
            </p:extLst>
          </p:nvPr>
        </p:nvGraphicFramePr>
        <p:xfrm>
          <a:off x="7362924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273359"/>
              </p:ext>
            </p:extLst>
          </p:nvPr>
        </p:nvGraphicFramePr>
        <p:xfrm>
          <a:off x="9019108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5778748" y="1908423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371308" y="1908423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947100" y="1908626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77874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37130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900099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854948" y="5436815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371308" y="5449897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000998" y="5450100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482604" y="972319"/>
            <a:ext cx="504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82604" y="1620391"/>
            <a:ext cx="50405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482604" y="2268463"/>
            <a:ext cx="50405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94772" y="1836415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 7   1   0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498828" y="7562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210796" y="7562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22964" y="1836415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7   3  4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010996" y="756295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722964" y="75629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091116" y="1836415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1  0  </a:t>
            </a:r>
            <a:r>
              <a:rPr lang="fr-FR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 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595172" y="75629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307140" y="756295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10796" y="363661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7  5   1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498828" y="25564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722964" y="363661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8   0   9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722964" y="25564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9379148" y="363661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8   9  2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667180" y="25564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138788" y="5364807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6   2   0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498828" y="43566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138788" y="435669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722964" y="5436815"/>
            <a:ext cx="100811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8   5  1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010996" y="43566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722964" y="43566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379148" y="5436815"/>
            <a:ext cx="93610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6   6  5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667180" y="43566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379148" y="435669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1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9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2563" y="-1524729"/>
            <a:ext cx="7165008" cy="1057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67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coloriage-a-imprimer.eu/coloriages/apprentissage/indiens/thumbs/coloriage_l_coloriage%20indiens%2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1850" y="-1051694"/>
            <a:ext cx="7279814" cy="93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202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895</Words>
  <Application>Microsoft Office PowerPoint</Application>
  <PresentationFormat>Personnalisé</PresentationFormat>
  <Paragraphs>263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rej.cerqueira@gmail.com</cp:lastModifiedBy>
  <cp:revision>43</cp:revision>
  <dcterms:created xsi:type="dcterms:W3CDTF">2015-02-28T12:07:13Z</dcterms:created>
  <dcterms:modified xsi:type="dcterms:W3CDTF">2020-06-13T11:03:53Z</dcterms:modified>
</cp:coreProperties>
</file>