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1" r:id="rId4"/>
    <p:sldId id="268" r:id="rId5"/>
    <p:sldId id="269" r:id="rId6"/>
    <p:sldId id="263" r:id="rId7"/>
    <p:sldId id="265" r:id="rId8"/>
    <p:sldId id="266" r:id="rId9"/>
    <p:sldId id="267" r:id="rId10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72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26F94-DC30-4C23-884C-252C83BD8F2C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78BEE-9BA6-40B7-8E3E-9D00D7C1EB6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78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21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78BEE-9BA6-40B7-8E3E-9D00D7C1EB6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06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10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6791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015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9084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848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7108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581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32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39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153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99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4F869-DBFB-45DF-BCE7-9E12CF77DBD6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241E-3ACB-40A7-90BF-4DD71786E4E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26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8155" y="128592"/>
            <a:ext cx="3341730" cy="714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09933" y="287378"/>
            <a:ext cx="3199957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prénom:___________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25675" y="1081298"/>
            <a:ext cx="4715724" cy="87331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94093" y="1160692"/>
            <a:ext cx="4372887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pPr algn="ctr"/>
            <a:r>
              <a:rPr lang="fr-FR" sz="3700" dirty="0">
                <a:latin typeface="Mia's Scribblings ~" panose="02000000000000000000" pitchFamily="2" charset="0"/>
              </a:rPr>
              <a:t>Plan de travail </a:t>
            </a:r>
            <a:r>
              <a:rPr lang="fr-FR" sz="3700" dirty="0" smtClean="0">
                <a:latin typeface="Mia's Scribblings ~" panose="02000000000000000000" pitchFamily="2" charset="0"/>
              </a:rPr>
              <a:t> </a:t>
            </a:r>
            <a:endParaRPr lang="fr-FR" sz="3700" dirty="0">
              <a:latin typeface="Mia's Scribblings ~" panose="02000000000000000000" pitchFamily="2" charset="0"/>
            </a:endParaRPr>
          </a:p>
        </p:txBody>
      </p:sp>
      <p:sp>
        <p:nvSpPr>
          <p:cNvPr id="8" name="Nuage 7"/>
          <p:cNvSpPr/>
          <p:nvPr/>
        </p:nvSpPr>
        <p:spPr>
          <a:xfrm>
            <a:off x="8688245" y="188041"/>
            <a:ext cx="1684187" cy="87331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019108" y="252239"/>
            <a:ext cx="1298544" cy="674637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3700" smtClean="0">
                <a:latin typeface="Bush" pitchFamily="2" charset="0"/>
              </a:rPr>
              <a:t>CE1</a:t>
            </a:r>
            <a:endParaRPr lang="fr-FR" sz="3700" dirty="0">
              <a:latin typeface="Bush" pitchFamily="2" charset="0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64556"/>
              </p:ext>
            </p:extLst>
          </p:nvPr>
        </p:nvGraphicFramePr>
        <p:xfrm>
          <a:off x="522164" y="2556495"/>
          <a:ext cx="4488696" cy="4398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400"/>
                <a:gridCol w="2664296"/>
              </a:tblGrid>
              <a:tr h="534287">
                <a:tc gridSpan="2">
                  <a:txBody>
                    <a:bodyPr/>
                    <a:lstStyle/>
                    <a:p>
                      <a:pPr algn="ctr"/>
                      <a:r>
                        <a:rPr lang="fr-FR" sz="3100" dirty="0" smtClean="0">
                          <a:latin typeface="Mia's Scribblings ~" panose="02000000000000000000" pitchFamily="2" charset="0"/>
                        </a:rPr>
                        <a:t>FRANCAIS</a:t>
                      </a:r>
                      <a:endParaRPr lang="fr-FR" sz="31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8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verbes au</a:t>
                      </a:r>
                      <a:r>
                        <a:rPr lang="fr-FR" sz="1800" baseline="0" dirty="0" smtClean="0">
                          <a:latin typeface="Comic Sans MS" panose="030F0702030302020204" pitchFamily="66" charset="0"/>
                        </a:rPr>
                        <a:t> présent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Grammaire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accords au pluriel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Orthographe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Le pluriel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Vocabulaire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L’ordre alphabétique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Écriture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Jogging d’écriture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Lecture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Compréhension de texte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825359"/>
              </p:ext>
            </p:extLst>
          </p:nvPr>
        </p:nvGraphicFramePr>
        <p:xfrm>
          <a:off x="5562724" y="2628503"/>
          <a:ext cx="4392488" cy="3914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082"/>
                <a:gridCol w="2640406"/>
              </a:tblGrid>
              <a:tr h="635137">
                <a:tc gridSpan="2">
                  <a:txBody>
                    <a:bodyPr/>
                    <a:lstStyle/>
                    <a:p>
                      <a:pPr algn="ctr"/>
                      <a:r>
                        <a:rPr lang="fr-FR" sz="2600" dirty="0" smtClean="0">
                          <a:latin typeface="Mia's Scribblings ~" panose="02000000000000000000" pitchFamily="2" charset="0"/>
                        </a:rPr>
                        <a:t>MATHEMATIQUES</a:t>
                      </a:r>
                      <a:endParaRPr lang="fr-FR" sz="2600" dirty="0">
                        <a:latin typeface="Mia's Scribblings ~" panose="02000000000000000000" pitchFamily="2" charset="0"/>
                      </a:endParaRPr>
                    </a:p>
                  </a:txBody>
                  <a:tcPr marL="106934" marR="106934" marT="50408" marB="50408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400" dirty="0">
                        <a:latin typeface="Mia's Scribblings ~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Numération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décomposition des nombres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Géométrie/</a:t>
                      </a:r>
                    </a:p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Mesures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Lire l’heure</a:t>
                      </a: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smtClean="0">
                          <a:latin typeface="Comic Sans MS" panose="030F0702030302020204" pitchFamily="66" charset="0"/>
                        </a:rPr>
                        <a:t>Problèmes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La monnaie</a:t>
                      </a:r>
                    </a:p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Opérations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 rowSpan="2">
                  <a:txBody>
                    <a:bodyPr/>
                    <a:lstStyle/>
                    <a:p>
                      <a:r>
                        <a:rPr lang="fr-FR" sz="1800" dirty="0" smtClean="0">
                          <a:latin typeface="Comic Sans MS" panose="030F0702030302020204" pitchFamily="66" charset="0"/>
                        </a:rPr>
                        <a:t>Les additions en colonnes</a:t>
                      </a:r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635137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Calcul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 vMerge="1">
                  <a:txBody>
                    <a:bodyPr/>
                    <a:lstStyle/>
                    <a:p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14" name="Arrondir un rectangle avec un coin diagonal 13"/>
          <p:cNvSpPr/>
          <p:nvPr/>
        </p:nvSpPr>
        <p:spPr>
          <a:xfrm>
            <a:off x="209934" y="1081298"/>
            <a:ext cx="2863119" cy="87331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78348" y="1240083"/>
            <a:ext cx="2610490" cy="382324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Du </a:t>
            </a:r>
            <a:r>
              <a:rPr lang="fr-FR" sz="1800" dirty="0" smtClean="0">
                <a:latin typeface="Comic Sans MS" panose="030F0702030302020204" pitchFamily="66" charset="0"/>
              </a:rPr>
              <a:t>08/06 AU 12/06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-214207"/>
            <a:ext cx="210566" cy="42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33" tIns="52116" rIns="104233" bIns="5211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977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520730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  </a:t>
            </a:r>
            <a:r>
              <a:rPr lang="fr-FR" sz="2700" dirty="0">
                <a:latin typeface="Mia's Scribblings ~" panose="02000000000000000000" pitchFamily="2" charset="0"/>
              </a:rPr>
              <a:t>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673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smtClean="0">
                <a:latin typeface="cats MEOW" panose="020B0603050302020204" pitchFamily="34" charset="0"/>
              </a:rPr>
              <a:t>1</a:t>
            </a:r>
            <a:endParaRPr lang="fr-FR" sz="5000" dirty="0">
              <a:latin typeface="cats MEOW" panose="020B0603050302020204" pitchFamily="34" charset="0"/>
            </a:endParaRP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 2</a:t>
            </a:r>
            <a:endParaRPr lang="fr-FR" sz="5400" dirty="0">
              <a:latin typeface="cats MEOW" panose="020B0603050302020204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20" y="1527005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4223" y="138069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0198" y="1267815"/>
            <a:ext cx="527600" cy="6074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425019" y="568704"/>
            <a:ext cx="3789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Ecris les phrases au pluriel. ATTENTION, pense à la terminaison du verbe</a:t>
            </a:r>
            <a:r>
              <a:rPr lang="fr-FR" sz="2000" dirty="0" smtClean="0"/>
              <a:t>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36234" y="2271305"/>
            <a:ext cx="437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Conjugue les verbes au présent: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0328" y="1527005"/>
            <a:ext cx="48109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Ex: Il mange un bonbon.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      Il</a:t>
            </a:r>
            <a:r>
              <a:rPr lang="fr-FR" b="1" u="sng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 mange</a:t>
            </a:r>
            <a:r>
              <a:rPr lang="fr-FR" b="1" u="sng" dirty="0" smtClean="0">
                <a:latin typeface="Comic Sans MS" panose="030F0702030302020204" pitchFamily="66" charset="0"/>
              </a:rPr>
              <a:t>nt</a:t>
            </a:r>
            <a:r>
              <a:rPr lang="fr-FR" dirty="0" smtClean="0">
                <a:latin typeface="Comic Sans MS" panose="030F0702030302020204" pitchFamily="66" charset="0"/>
              </a:rPr>
              <a:t> </a:t>
            </a:r>
            <a:r>
              <a:rPr lang="fr-FR" b="1" u="sng" dirty="0" smtClean="0">
                <a:latin typeface="Comic Sans MS" panose="030F0702030302020204" pitchFamily="66" charset="0"/>
              </a:rPr>
              <a:t>des</a:t>
            </a:r>
            <a:r>
              <a:rPr lang="fr-FR" dirty="0" smtClean="0">
                <a:latin typeface="Comic Sans MS" panose="030F0702030302020204" pitchFamily="66" charset="0"/>
              </a:rPr>
              <a:t> bonbon</a:t>
            </a:r>
            <a:r>
              <a:rPr lang="fr-FR" b="1" u="sng" dirty="0" smtClean="0">
                <a:latin typeface="Comic Sans MS" panose="030F0702030302020204" pitchFamily="66" charset="0"/>
              </a:rPr>
              <a:t>s</a:t>
            </a:r>
            <a:r>
              <a:rPr lang="fr-FR" dirty="0" smtClean="0">
                <a:latin typeface="Comic Sans MS" panose="030F0702030302020204" pitchFamily="66" charset="0"/>
              </a:rPr>
              <a:t>.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5779338" y="2000887"/>
            <a:ext cx="260358" cy="141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779338" y="2455971"/>
            <a:ext cx="47519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Elle prépare le repas.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Il tire une flèche.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Il chasse et pêche.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 cheval galope très vite.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L’indien attrape un saumon.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 voisin joue avec son ami.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Elle lave la peau du bison.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 grizzly attaque l’homme.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Le chef donne un ordre.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0115" y="2708688"/>
            <a:ext cx="56892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indiens (chasser)_________ le bison.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Il (tirer)___________ une flèche avec son arc.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Je (monter)___________ le tipi avec les peaux.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Vous (danser)____________ autour du feu.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Nous (regarder)______________ le spectacle.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enfants (jouer)___________ dans le </a:t>
            </a:r>
            <a:r>
              <a:rPr lang="fr-FR" sz="1800" dirty="0">
                <a:latin typeface="Comic Sans MS" panose="030F0702030302020204" pitchFamily="66" charset="0"/>
              </a:rPr>
              <a:t>v</a:t>
            </a:r>
            <a:r>
              <a:rPr lang="fr-FR" sz="1800" dirty="0" smtClean="0">
                <a:latin typeface="Comic Sans MS" panose="030F0702030302020204" pitchFamily="66" charset="0"/>
              </a:rPr>
              <a:t>illage.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La maman (préparer)_____________le repas.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 grand chef(porter)__________ ses plumes pour la fête.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L’aigle (voler)__________ au-dessus de nos têtes.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Nous (ramer)___________ sur le canoë.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Les indiens (monter)__________ sur leurs chevaux.</a:t>
            </a:r>
          </a:p>
          <a:p>
            <a:endParaRPr lang="fr-FR" sz="1600" dirty="0" smtClean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74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 3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5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572" y="3522092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9885" y="97862"/>
            <a:ext cx="953854" cy="46165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1026220" y="540271"/>
            <a:ext cx="4570670" cy="413065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réponds aux devinettes.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9527" y="3904080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40" name="Étiquette 39"/>
          <p:cNvSpPr/>
          <p:nvPr/>
        </p:nvSpPr>
        <p:spPr>
          <a:xfrm>
            <a:off x="82646" y="4177234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1032403" y="4299707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32652" y="4052281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 smtClean="0">
                <a:latin typeface="cats MEOW" panose="020B0603050302020204" pitchFamily="34" charset="0"/>
              </a:rPr>
              <a:t>4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1184" y="4707097"/>
            <a:ext cx="501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Transforme les groupes de mots au pluriel: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1223" y="1701691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2962849" y="251482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521223" y="3626919"/>
            <a:ext cx="2592516" cy="4947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5744999" y="894760"/>
            <a:ext cx="488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460" indent="-250460">
              <a:buFont typeface="Wingdings" panose="05000000000000000000" pitchFamily="2" charset="2"/>
              <a:buChar char="ü"/>
            </a:pPr>
            <a:r>
              <a:rPr lang="fr-FR" sz="1800" u="sng" dirty="0" smtClean="0">
                <a:latin typeface="Comic Sans MS" panose="030F0702030302020204" pitchFamily="66" charset="0"/>
              </a:rPr>
              <a:t>Je RANGE les mots dans l’ordre de</a:t>
            </a:r>
          </a:p>
          <a:p>
            <a:r>
              <a:rPr lang="fr-FR" sz="1800" u="sng" dirty="0" smtClean="0">
                <a:latin typeface="Comic Sans MS" panose="030F0702030302020204" pitchFamily="66" charset="0"/>
              </a:rPr>
              <a:t>l’alphabet. Je regarde LA 1</a:t>
            </a:r>
            <a:r>
              <a:rPr lang="fr-FR" sz="1800" u="sng" baseline="30000" dirty="0" smtClean="0">
                <a:latin typeface="Comic Sans MS" panose="030F0702030302020204" pitchFamily="66" charset="0"/>
              </a:rPr>
              <a:t>èRE</a:t>
            </a:r>
            <a:r>
              <a:rPr lang="fr-FR" sz="1800" u="sng" dirty="0" smtClean="0">
                <a:latin typeface="Comic Sans MS" panose="030F0702030302020204" pitchFamily="66" charset="0"/>
              </a:rPr>
              <a:t> LETTRE:</a:t>
            </a:r>
            <a:endParaRPr lang="fr-FR" sz="1800" u="sng" dirty="0">
              <a:latin typeface="Comic Sans MS" panose="030F0702030302020204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2652" y="1264092"/>
            <a:ext cx="53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 fleur mais aussi </a:t>
            </a:r>
            <a:r>
              <a:rPr lang="fr-FR" sz="1800" dirty="0" smtClean="0">
                <a:latin typeface="Comic Sans MS" panose="030F0702030302020204" pitchFamily="66" charset="0"/>
              </a:rPr>
              <a:t>une couleur.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717" y="2208394"/>
            <a:ext cx="521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une personne qui vit à côté de chez toi.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46" y="3009593"/>
            <a:ext cx="54727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C’est le plus grand nombre à 3 chiffres.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8558756"/>
              </p:ext>
            </p:extLst>
          </p:nvPr>
        </p:nvGraphicFramePr>
        <p:xfrm>
          <a:off x="132652" y="5076429"/>
          <a:ext cx="5470082" cy="2302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5041"/>
                <a:gridCol w="2735041"/>
              </a:tblGrid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petit indien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grand cheval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noir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beau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tipi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 ours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féroce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60572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Comic Sans MS" panose="030F0702030302020204" pitchFamily="66" charset="0"/>
                        </a:rPr>
                        <a:t>Un</a:t>
                      </a:r>
                      <a:r>
                        <a:rPr lang="fr-FR" sz="2000" baseline="0" dirty="0" smtClean="0">
                          <a:latin typeface="Comic Sans MS" panose="030F0702030302020204" pitchFamily="66" charset="0"/>
                        </a:rPr>
                        <a:t> chef puissant</a:t>
                      </a:r>
                      <a:endParaRPr lang="fr-FR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3994227"/>
              </p:ext>
            </p:extLst>
          </p:nvPr>
        </p:nvGraphicFramePr>
        <p:xfrm>
          <a:off x="5994772" y="1692399"/>
          <a:ext cx="4392488" cy="5461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1187216"/>
                <a:gridCol w="990568"/>
                <a:gridCol w="990568"/>
              </a:tblGrid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thon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saumon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mérou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anguille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algues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vagues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sable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marée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blagues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poisson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avril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rire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8266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école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classe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ardoise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bureau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 marL="78191" marR="78191" marT="41468" marB="41468"/>
                </a:tc>
              </a:tr>
              <a:tr h="682667"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" name="Imag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773" y="2412479"/>
            <a:ext cx="4392488" cy="6508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773" y="3780631"/>
            <a:ext cx="4392487" cy="65082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772" y="5148783"/>
            <a:ext cx="4392488" cy="65060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773" y="6516935"/>
            <a:ext cx="4392488" cy="6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72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162124" y="108223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4132" y="108223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6</a:t>
            </a:r>
            <a:endParaRPr lang="fr-FR" sz="36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6327033"/>
            <a:ext cx="10753265" cy="131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20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crocodile en ville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Une famille Crocodile avait quitté les forêts d'Afrique pour venir s'installer en ville. Petit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devait aller à l'école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dès le lendemain. Les parents lui faisaient de grandes recommandations</a:t>
            </a:r>
            <a:r>
              <a:rPr kumimoji="0" lang="fr-FR" altLang="zh-CN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1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. Ils disaient : « Il faudra être sage, écouter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la maitresse et devenir un vrai crocodile savant et poli. » Petit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promit qu'il ferait de son mieux.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soir, quand il revint à la maison, on le trouva un peu bizarre. Les parents demandèrent d'un air soupçonneux</a:t>
            </a:r>
            <a:r>
              <a:rPr kumimoji="0" lang="fr-FR" altLang="zh-CN" sz="15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2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As-tu été sage ?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Comme ci, comme ça, répondit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en baissant la tête.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Maman Crocodile examina son fils de plus près et vit tout de suite qu'il avait les joues bien gonflées.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Qu'est-ce que tu as fait ? demanda-t-elle.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ne répondit pas.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Ouvre la bouche, ordonna maman Crocodile.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obéit, et l'on put voir qu'il y avait à l'intérieur une petite fille et un petit garçon.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Comment ! s'écria maman Crocodile. Tu as mangé tes petits camarades ?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Vite, les parents Crocodile firent sortir les enfants. Ils les consolèrent, les ramenèrent chez eux et promirent 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une terrible punition : il serait privé de dessert.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lendemain, les parents conduisirent eux-mêmes leur fils à l'école.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 soir,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rentra beaucoup plus tard. « 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Il n'a 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pas l'air normal » murmura maman Crocodile.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« Ouvre la bouche, que je l'examine ! » Que vit-elle à l'intérieur ? Un monsieur et une dame.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C'étaient les voisins de palier que </a:t>
            </a:r>
            <a:r>
              <a:rPr kumimoji="0" lang="fr-FR" altLang="zh-CN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avait avalé ainsi que leur filet à provisions...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H. BICHONNIER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kumimoji="0" lang="fr-FR" altLang="zh-CN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Les animaux récalcitrants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Ed. Nathan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                                                                                                                          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des recommandations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 ses parents lui donnent des conseils.</a:t>
            </a: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soupçonneux</a:t>
            </a:r>
            <a:r>
              <a:rPr kumimoji="0" lang="fr-FR" altLang="zh-CN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 : d'un air méfiant.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0236" y="324247"/>
            <a:ext cx="4176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Lecture et compréhension de texte:</a:t>
            </a:r>
            <a:endParaRPr lang="fr-FR" b="1" u="sn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images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4572719"/>
            <a:ext cx="8640959" cy="1088625"/>
          </a:xfrm>
          <a:prstGeom prst="rect">
            <a:avLst/>
          </a:prstGeom>
          <a:noFill/>
        </p:spPr>
      </p:pic>
      <p:pic>
        <p:nvPicPr>
          <p:cNvPr id="24597" name="imag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6300911"/>
            <a:ext cx="8573453" cy="1080120"/>
          </a:xfrm>
          <a:prstGeom prst="rect">
            <a:avLst/>
          </a:prstGeom>
          <a:noFill/>
        </p:spPr>
      </p:pic>
      <p:pic>
        <p:nvPicPr>
          <p:cNvPr id="24596" name="imag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1044327"/>
            <a:ext cx="8573453" cy="1080120"/>
          </a:xfrm>
          <a:prstGeom prst="rect">
            <a:avLst/>
          </a:prstGeom>
          <a:noFill/>
        </p:spPr>
      </p:pic>
      <p:pic>
        <p:nvPicPr>
          <p:cNvPr id="24595" name="images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1" y="2772519"/>
            <a:ext cx="8640959" cy="1088624"/>
          </a:xfrm>
          <a:prstGeom prst="rect">
            <a:avLst/>
          </a:prstGeom>
          <a:noFill/>
        </p:spPr>
      </p:pic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-769673"/>
            <a:ext cx="9451156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u="sng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 </a:t>
            </a:r>
            <a:r>
              <a:rPr kumimoji="0" lang="fr-FR" altLang="zh-CN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SimSun" pitchFamily="2" charset="-122"/>
                <a:cs typeface="Times New Roman" pitchFamily="18" charset="0"/>
              </a:rPr>
              <a:t>Après avoir lu le texte, réponds aux questions en faisant une phrase.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   1) Où </a:t>
            </a:r>
            <a:r>
              <a:rPr lang="fr-FR" altLang="zh-CN" sz="1800" dirty="0" err="1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Cocodi</a:t>
            </a:r>
            <a:r>
              <a:rPr lang="fr-FR" altLang="zh-CN" sz="1800" dirty="0" smtClean="0">
                <a:latin typeface="Comic Sans MS" pitchFamily="66" charset="0"/>
                <a:ea typeface="SimSun" pitchFamily="2" charset="-122"/>
                <a:cs typeface="Times New Roman" pitchFamily="18" charset="0"/>
              </a:rPr>
              <a:t> et sa famille sont-ils venus s’installer?</a:t>
            </a:r>
            <a:endParaRPr kumimoji="0" lang="fr-FR" altLang="zh-CN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-58325"/>
            <a:ext cx="184731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-142964"/>
            <a:ext cx="18473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-1581815"/>
            <a:ext cx="274434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800" dirty="0" smtClean="0"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45720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4132" y="2196455"/>
            <a:ext cx="7200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2) Où </a:t>
            </a:r>
            <a:r>
              <a:rPr lang="fr-FR" dirty="0" err="1" smtClean="0"/>
              <a:t>Cocodi</a:t>
            </a:r>
            <a:r>
              <a:rPr lang="fr-FR" dirty="0" smtClean="0"/>
              <a:t> doit-il aller dès le lendemain?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06140" y="4068663"/>
            <a:ext cx="82809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3) Quelle bêtise le jeune crocodile fait-il le premier jour?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06140" y="5724847"/>
            <a:ext cx="835292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4) Et le deuxième jour?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60816" y="145851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7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4133" y="33259"/>
            <a:ext cx="5389399" cy="1305578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Quel est ton plus grand rêve?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Pourquoi?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64" y="220939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07653"/>
            <a:ext cx="6097120" cy="984820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sz="2900" dirty="0" smtClean="0">
              <a:latin typeface="Cursive standard" pitchFamily="2" charset="0"/>
            </a:endParaRPr>
          </a:p>
          <a:p>
            <a:endParaRPr lang="fr-FR" sz="2900" dirty="0">
              <a:latin typeface="Cursive standard" pitchFamily="2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60816" y="346674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8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0556" y="0"/>
            <a:ext cx="1734071" cy="10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852893" y="1061915"/>
            <a:ext cx="4462361" cy="41543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749" y="3467413"/>
            <a:ext cx="907013" cy="837404"/>
          </a:xfrm>
          <a:prstGeom prst="rect">
            <a:avLst/>
          </a:prstGeom>
        </p:spPr>
      </p:pic>
      <p:sp>
        <p:nvSpPr>
          <p:cNvPr id="89" name="Étiquette 88"/>
          <p:cNvSpPr/>
          <p:nvPr/>
        </p:nvSpPr>
        <p:spPr>
          <a:xfrm>
            <a:off x="5757785" y="290631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804899" y="166444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9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929816" y="3820686"/>
            <a:ext cx="4065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Décompose comme dans l’exemple: 458 = 400 + 50 + 8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3864" y="4559350"/>
            <a:ext cx="5530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657= _____________________________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902 = ____________________________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325 = ____________________________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746 = ____________________________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 smtClean="0">
                <a:latin typeface="Comic Sans MS" panose="030F0702030302020204" pitchFamily="66" charset="0"/>
              </a:rPr>
              <a:t>620 = ____________________________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5706745" y="2052439"/>
            <a:ext cx="4176459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99879" y="145851"/>
            <a:ext cx="400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Quel est le nombre représenté par les cartes: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852893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à coins arrondis 90"/>
          <p:cNvSpPr/>
          <p:nvPr/>
        </p:nvSpPr>
        <p:spPr>
          <a:xfrm>
            <a:off x="6898201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7866980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à coins arrondis 97"/>
          <p:cNvSpPr/>
          <p:nvPr/>
        </p:nvSpPr>
        <p:spPr>
          <a:xfrm>
            <a:off x="8867417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à coins arrondis 98"/>
          <p:cNvSpPr/>
          <p:nvPr/>
        </p:nvSpPr>
        <p:spPr>
          <a:xfrm>
            <a:off x="9823054" y="103443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Rectangle à coins arrondis 99"/>
          <p:cNvSpPr/>
          <p:nvPr/>
        </p:nvSpPr>
        <p:spPr>
          <a:xfrm>
            <a:off x="5858402" y="208735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6898626" y="2087501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Rectangle à coins arrondis 101"/>
          <p:cNvSpPr/>
          <p:nvPr/>
        </p:nvSpPr>
        <p:spPr>
          <a:xfrm>
            <a:off x="7866979" y="2087501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Rectangle à coins arrondis 102"/>
          <p:cNvSpPr/>
          <p:nvPr/>
        </p:nvSpPr>
        <p:spPr>
          <a:xfrm>
            <a:off x="8867416" y="208796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Rectangle à coins arrondis 103"/>
          <p:cNvSpPr/>
          <p:nvPr/>
        </p:nvSpPr>
        <p:spPr>
          <a:xfrm>
            <a:off x="9776797" y="2087354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Rectangle à coins arrondis 104"/>
          <p:cNvSpPr/>
          <p:nvPr/>
        </p:nvSpPr>
        <p:spPr>
          <a:xfrm>
            <a:off x="5852892" y="317235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à coins arrondis 105"/>
          <p:cNvSpPr/>
          <p:nvPr/>
        </p:nvSpPr>
        <p:spPr>
          <a:xfrm>
            <a:off x="6846050" y="317235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7794974" y="3124687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8773347" y="3137819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Rectangle à coins arrondis 108"/>
          <p:cNvSpPr/>
          <p:nvPr/>
        </p:nvSpPr>
        <p:spPr>
          <a:xfrm>
            <a:off x="9694986" y="3160483"/>
            <a:ext cx="861959" cy="588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890794" y="1121068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8924854" y="109377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5919100" y="213100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6959079" y="217398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9833152" y="217459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6937143" y="3224454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8819260" y="3224454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100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59079" y="1121068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7958806" y="2138502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8924854" y="2173989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5919100" y="3284850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7868867" y="3211322"/>
            <a:ext cx="7701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10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084073" y="1061915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995279" y="1121068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9883204" y="3201818"/>
            <a:ext cx="5175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anose="030F0702030302020204" pitchFamily="66" charset="0"/>
              </a:rPr>
              <a:t>1</a:t>
            </a:r>
            <a:endParaRPr lang="fr-FR" dirty="0">
              <a:latin typeface="Comic Sans MS" panose="030F0702030302020204" pitchFamily="66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7506940" y="1908423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>
            <a:off x="7606400" y="2988543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7665477" y="4207128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706745" y="4428703"/>
            <a:ext cx="4986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Étiquette 123"/>
          <p:cNvSpPr/>
          <p:nvPr/>
        </p:nvSpPr>
        <p:spPr>
          <a:xfrm>
            <a:off x="5800399" y="4559350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25" name="ZoneTexte 124"/>
          <p:cNvSpPr txBox="1"/>
          <p:nvPr/>
        </p:nvSpPr>
        <p:spPr>
          <a:xfrm>
            <a:off x="5834250" y="4549356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10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25" name="AutoShape 4" descr="Résultat de recherche d'images pour &quot;cible flèchette math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7074" y="4771409"/>
            <a:ext cx="1699445" cy="16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2127" y="5119561"/>
            <a:ext cx="605007" cy="115212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000" y="5363636"/>
            <a:ext cx="616108" cy="133236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728314" y="4448244"/>
            <a:ext cx="3725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Compte les points de chaque personnage; colorie le gagnant.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773018" y="6695996"/>
            <a:ext cx="2659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Alex a lancé 2 fléchettes dans le 50, 1 fléchette dans le 30 et 1 dans le 2.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8286999" y="6289172"/>
            <a:ext cx="2659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Lisa a lancé 1 fléchette dans le 50, 1 fléchette dans le 30 et 1 dans le 10 et 1 dans le 5.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6374108" y="5621131"/>
            <a:ext cx="728429" cy="535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à coins arrondis 126"/>
          <p:cNvSpPr/>
          <p:nvPr/>
        </p:nvSpPr>
        <p:spPr>
          <a:xfrm>
            <a:off x="7615443" y="5248583"/>
            <a:ext cx="728429" cy="5357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156808" y="6049665"/>
            <a:ext cx="547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Range ces 5 nombres dans l’ordre croissant: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2055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70854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64" y="6467825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361" y="6481363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255" y="6450398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7" descr="Black and White Simple Cowboy 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971" y="6451452"/>
            <a:ext cx="1312657" cy="9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145"/>
          <a:stretch>
            <a:fillRect/>
          </a:stretch>
        </p:blipFill>
        <p:spPr bwMode="auto">
          <a:xfrm>
            <a:off x="90116" y="1116335"/>
            <a:ext cx="5472608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78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iquette 2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16911" y="166699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11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6229" y="179990"/>
            <a:ext cx="5389399" cy="982470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Mesures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Quelle heure est-il?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021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Étiquette 22"/>
          <p:cNvSpPr/>
          <p:nvPr/>
        </p:nvSpPr>
        <p:spPr>
          <a:xfrm>
            <a:off x="5738141" y="17999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15150" y="108008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12</a:t>
            </a:r>
            <a:endParaRPr lang="fr-FR" sz="4000" dirty="0">
              <a:latin typeface="cats MEOW" panose="020B0603050302020204" pitchFamily="34" charset="0"/>
            </a:endParaRPr>
          </a:p>
        </p:txBody>
      </p:sp>
      <p:pic>
        <p:nvPicPr>
          <p:cNvPr id="22" name="Picture 4" descr="http://ekladata.com/uMYIPVIxd8Od6jlQ_e6_tAQ0la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668" y="78632"/>
            <a:ext cx="670809" cy="7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3121" y="3021967"/>
            <a:ext cx="184282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05080" y="3558513"/>
            <a:ext cx="793951" cy="14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38158" y="5698731"/>
            <a:ext cx="925464" cy="33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fr-FR" dirty="0" smtClean="0"/>
              <a:t>0 + 50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108012" y="342970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5796921" y="53564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6576716" y="298783"/>
            <a:ext cx="3735631" cy="65930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b="1" u="sng" dirty="0" smtClean="0">
                <a:latin typeface="Comic Sans MS" panose="030F0702030302020204" pitchFamily="66" charset="0"/>
              </a:rPr>
              <a:t>Quelle somme d’argent est dessinée?</a:t>
            </a:r>
            <a:endParaRPr lang="fr-FR" sz="1800" b="1" u="sng" dirty="0">
              <a:latin typeface="Comic Sans MS" panose="030F0702030302020204" pitchFamily="66" charset="0"/>
            </a:endParaRPr>
          </a:p>
        </p:txBody>
      </p:sp>
      <p:pic>
        <p:nvPicPr>
          <p:cNvPr id="40" name="Picture 4" descr="http://ekladata.com/tgYqS15w8EUXcSDXnJgE0XBlEb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1914" y="59442"/>
            <a:ext cx="998572" cy="9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9112273"/>
              </p:ext>
            </p:extLst>
          </p:nvPr>
        </p:nvGraphicFramePr>
        <p:xfrm>
          <a:off x="6084509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3578432"/>
              </p:ext>
            </p:extLst>
          </p:nvPr>
        </p:nvGraphicFramePr>
        <p:xfrm>
          <a:off x="7663692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810830"/>
              </p:ext>
            </p:extLst>
          </p:nvPr>
        </p:nvGraphicFramePr>
        <p:xfrm>
          <a:off x="9127181" y="5347808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1" name="Connecteur droit 60"/>
          <p:cNvCxnSpPr/>
          <p:nvPr/>
        </p:nvCxnSpPr>
        <p:spPr>
          <a:xfrm>
            <a:off x="6072137" y="6315518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7681200" y="6297215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9120190" y="6279170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87" y="1111776"/>
            <a:ext cx="5546650" cy="188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4477" y="981840"/>
            <a:ext cx="219669" cy="566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11" y="3137869"/>
            <a:ext cx="5621229" cy="20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76" y="5261538"/>
            <a:ext cx="5712646" cy="227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4449" y="2052439"/>
            <a:ext cx="563091" cy="5659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3558" y="2001258"/>
            <a:ext cx="613619" cy="613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730" y="2755267"/>
            <a:ext cx="1028700" cy="533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355" y="1150081"/>
            <a:ext cx="1422890" cy="74292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105" y="1150081"/>
            <a:ext cx="1422890" cy="742925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181" y="2001258"/>
            <a:ext cx="613619" cy="613619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1348" y="1980752"/>
            <a:ext cx="613619" cy="613619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2221" y="1974055"/>
            <a:ext cx="613619" cy="613619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5944" y="2054044"/>
            <a:ext cx="563091" cy="565994"/>
          </a:xfrm>
          <a:prstGeom prst="rect">
            <a:avLst/>
          </a:prstGeom>
        </p:spPr>
      </p:pic>
      <p:pic>
        <p:nvPicPr>
          <p:cNvPr id="3078" name="Picture 6" descr="http://raf.dessins.free.fr/2bgal/img/dessins%20pour%20les%20enfants/porte-monna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540" y="1025345"/>
            <a:ext cx="1168005" cy="8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>
          <a:xfrm flipV="1">
            <a:off x="5702137" y="2614877"/>
            <a:ext cx="4991263" cy="51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158" y="2735919"/>
            <a:ext cx="1028700" cy="53340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1490" y="2755267"/>
            <a:ext cx="1028700" cy="533400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8980" y="3429708"/>
            <a:ext cx="613619" cy="61361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8268" y="3453520"/>
            <a:ext cx="563091" cy="56599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1559" y="3453520"/>
            <a:ext cx="563091" cy="565994"/>
          </a:xfrm>
          <a:prstGeom prst="rect">
            <a:avLst/>
          </a:prstGeom>
        </p:spPr>
      </p:pic>
      <p:pic>
        <p:nvPicPr>
          <p:cNvPr id="73" name="Picture 6" descr="http://raf.dessins.free.fr/2bgal/img/dessins%20pour%20les%20enfants/porte-monnai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944" y="3175666"/>
            <a:ext cx="1168005" cy="86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Étiquette 73"/>
          <p:cNvSpPr/>
          <p:nvPr/>
        </p:nvSpPr>
        <p:spPr>
          <a:xfrm>
            <a:off x="5774146" y="4388758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5664311" y="4397411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 13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72447" y="4538273"/>
            <a:ext cx="2144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Opérations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cxnSp>
        <p:nvCxnSpPr>
          <p:cNvPr id="76" name="Connecteur droit 75"/>
          <p:cNvCxnSpPr/>
          <p:nvPr/>
        </p:nvCxnSpPr>
        <p:spPr>
          <a:xfrm flipV="1">
            <a:off x="5730368" y="4269199"/>
            <a:ext cx="4991263" cy="5161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7764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6633" y="-1404752"/>
            <a:ext cx="7491784" cy="106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931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s coloriages d'indi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7111" y="-1665027"/>
            <a:ext cx="7561262" cy="108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5609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630</Words>
  <Application>Microsoft Office PowerPoint</Application>
  <PresentationFormat>Personnalisé</PresentationFormat>
  <Paragraphs>240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rej.cerqueira@gmail.com</cp:lastModifiedBy>
  <cp:revision>18</cp:revision>
  <dcterms:created xsi:type="dcterms:W3CDTF">2015-02-19T08:24:01Z</dcterms:created>
  <dcterms:modified xsi:type="dcterms:W3CDTF">2020-06-07T11:04:59Z</dcterms:modified>
</cp:coreProperties>
</file>