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1" r:id="rId4"/>
    <p:sldId id="268" r:id="rId5"/>
    <p:sldId id="269" r:id="rId6"/>
    <p:sldId id="263" r:id="rId7"/>
    <p:sldId id="265" r:id="rId8"/>
    <p:sldId id="266" r:id="rId9"/>
    <p:sldId id="267" r:id="rId10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72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6F94-DC30-4C23-884C-252C83BD8F2C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78BEE-9BA6-40B7-8E3E-9D00D7C1EB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0785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1925-7ACE-4298-9921-CB1473202CD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21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8BEE-9BA6-40B7-8E3E-9D00D7C1EB6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00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510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6791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1015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9084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1848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7108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7581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13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39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4153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699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26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3" y="287378"/>
            <a:ext cx="3199957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3" y="1160692"/>
            <a:ext cx="4372887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</a:t>
            </a:r>
            <a:r>
              <a:rPr lang="fr-FR" sz="3700" dirty="0" smtClean="0">
                <a:latin typeface="Mia's Scribblings ~" panose="02000000000000000000" pitchFamily="2" charset="0"/>
              </a:rPr>
              <a:t> 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sp>
        <p:nvSpPr>
          <p:cNvPr id="8" name="Nuage 7"/>
          <p:cNvSpPr/>
          <p:nvPr/>
        </p:nvSpPr>
        <p:spPr>
          <a:xfrm>
            <a:off x="8688245" y="188041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019108" y="252239"/>
            <a:ext cx="1298544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3700" smtClean="0">
                <a:latin typeface="Bush" pitchFamily="2" charset="0"/>
              </a:rPr>
              <a:t>CE1</a:t>
            </a:r>
            <a:endParaRPr lang="fr-FR" sz="3700" dirty="0">
              <a:latin typeface="Bush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464556"/>
              </p:ext>
            </p:extLst>
          </p:nvPr>
        </p:nvGraphicFramePr>
        <p:xfrm>
          <a:off x="522164" y="2556495"/>
          <a:ext cx="4488696" cy="4398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400"/>
                <a:gridCol w="2664296"/>
              </a:tblGrid>
              <a:tr h="534287">
                <a:tc gridSpan="2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Conjugaison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verbes au</a:t>
                      </a:r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 présent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accords au pluriel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Le pluriel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L’ordre alphabétique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Écriture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Jogging d’écriture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Compréhension de texte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5825359"/>
              </p:ext>
            </p:extLst>
          </p:nvPr>
        </p:nvGraphicFramePr>
        <p:xfrm>
          <a:off x="5562724" y="2628503"/>
          <a:ext cx="4392488" cy="3914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082"/>
                <a:gridCol w="2640406"/>
              </a:tblGrid>
              <a:tr h="635137">
                <a:tc gridSpan="2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 décomposition des nombres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Géométrie/</a:t>
                      </a:r>
                    </a:p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Mesures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Lire l’heure</a:t>
                      </a: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smtClean="0">
                          <a:latin typeface="Comic Sans MS" panose="030F0702030302020204" pitchFamily="66" charset="0"/>
                        </a:rPr>
                        <a:t>Problèmes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 monnaie</a:t>
                      </a:r>
                    </a:p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Opérations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 rowSpan="2"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additions en colonnes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 vMerge="1"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4" name="Arrondir un rectangle avec un coin diagonal 13"/>
          <p:cNvSpPr/>
          <p:nvPr/>
        </p:nvSpPr>
        <p:spPr>
          <a:xfrm>
            <a:off x="209934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</a:t>
            </a:r>
            <a:r>
              <a:rPr lang="fr-FR" sz="1800" dirty="0" smtClean="0">
                <a:latin typeface="Comic Sans MS" panose="030F0702030302020204" pitchFamily="66" charset="0"/>
              </a:rPr>
              <a:t>08/06 AU 12/06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6977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9929" y="128592"/>
            <a:ext cx="2610490" cy="555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4139" y="240458"/>
            <a:ext cx="2357862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83604" y="843122"/>
            <a:ext cx="4294677" cy="1032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6232" y="901070"/>
            <a:ext cx="3789421" cy="520730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sz="2700" dirty="0">
                <a:latin typeface="Mia's Scribblings ~" panose="02000000000000000000" pitchFamily="2" charset="0"/>
              </a:rPr>
              <a:t>PLAN DE TRAVAIL </a:t>
            </a:r>
            <a:r>
              <a:rPr lang="fr-FR" sz="2700" dirty="0" smtClean="0">
                <a:latin typeface="Mia's Scribblings ~" panose="02000000000000000000" pitchFamily="2" charset="0"/>
              </a:rPr>
              <a:t>  </a:t>
            </a:r>
            <a:r>
              <a:rPr lang="fr-FR" sz="2700" dirty="0">
                <a:latin typeface="Mia's Scribblings ~" panose="02000000000000000000" pitchFamily="2" charset="0"/>
              </a:rPr>
              <a:t>CE1 </a:t>
            </a:r>
          </a:p>
        </p:txBody>
      </p:sp>
      <p:sp>
        <p:nvSpPr>
          <p:cNvPr id="8" name="Étiquette 7"/>
          <p:cNvSpPr/>
          <p:nvPr/>
        </p:nvSpPr>
        <p:spPr>
          <a:xfrm>
            <a:off x="209929" y="196773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933" y="1833922"/>
            <a:ext cx="589465" cy="874673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smtClean="0">
                <a:latin typeface="cats MEOW" panose="020B0603050302020204" pitchFamily="34" charset="0"/>
              </a:rPr>
              <a:t>1</a:t>
            </a:r>
            <a:endParaRPr lang="fr-FR" sz="5000" dirty="0">
              <a:latin typeface="cats MEOW" panose="020B0603050302020204" pitchFamily="34" charset="0"/>
            </a:endParaRPr>
          </a:p>
        </p:txBody>
      </p:sp>
      <p:sp>
        <p:nvSpPr>
          <p:cNvPr id="18" name="Étiquette 17"/>
          <p:cNvSpPr/>
          <p:nvPr/>
        </p:nvSpPr>
        <p:spPr>
          <a:xfrm>
            <a:off x="5714006" y="1806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693413" y="-28134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 smtClean="0">
                <a:latin typeface="cats MEOW" panose="020B0603050302020204" pitchFamily="34" charset="0"/>
              </a:rPr>
              <a:t> 2</a:t>
            </a:r>
            <a:endParaRPr lang="fr-FR" sz="5400" dirty="0">
              <a:latin typeface="cats MEOW" panose="020B0603050302020204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56347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ekladata.com/Wa_eAxqsTJyZnck4HcEoDQ-3f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0" y="1527005"/>
            <a:ext cx="854998" cy="881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720328" y="6432109"/>
            <a:ext cx="4893803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3" y="138069"/>
            <a:ext cx="822622" cy="8612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98" y="1267815"/>
            <a:ext cx="527600" cy="60740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56100" y="128592"/>
            <a:ext cx="2283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Comic Sans MS" panose="030F0702030302020204" pitchFamily="66" charset="0"/>
              </a:rPr>
              <a:t>Grammaire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425019" y="568704"/>
            <a:ext cx="3789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Ecris les phrases au pluriel. ATTENTION, pense à la terminaison du verbe</a:t>
            </a:r>
            <a:r>
              <a:rPr lang="fr-FR" sz="2000" dirty="0" smtClean="0"/>
              <a:t>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36234" y="2271305"/>
            <a:ext cx="437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Conjugue les verbes au présent: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0328" y="1527005"/>
            <a:ext cx="4810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Ex: Il mange un bonbon.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      Il</a:t>
            </a:r>
            <a:r>
              <a:rPr lang="fr-FR" b="1" u="sng" dirty="0" smtClean="0"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 mange</a:t>
            </a:r>
            <a:r>
              <a:rPr lang="fr-FR" b="1" u="sng" dirty="0" smtClean="0">
                <a:latin typeface="Comic Sans MS" panose="030F0702030302020204" pitchFamily="66" charset="0"/>
              </a:rPr>
              <a:t>nt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b="1" u="sng" dirty="0" smtClean="0">
                <a:latin typeface="Comic Sans MS" panose="030F0702030302020204" pitchFamily="66" charset="0"/>
              </a:rPr>
              <a:t>des</a:t>
            </a:r>
            <a:r>
              <a:rPr lang="fr-FR" dirty="0" smtClean="0">
                <a:latin typeface="Comic Sans MS" panose="030F0702030302020204" pitchFamily="66" charset="0"/>
              </a:rPr>
              <a:t> bonbon</a:t>
            </a:r>
            <a:r>
              <a:rPr lang="fr-FR" b="1" u="sng" dirty="0" smtClean="0"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5779338" y="2000887"/>
            <a:ext cx="260358" cy="141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779338" y="2455971"/>
            <a:ext cx="47519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Elle prépare le repas.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Elles préparent les repas.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Il tire une flèche.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Ils tirent des flèches.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Il chasse et pêche.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Ils chassent et pêchent.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Le cheval galope très vite.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chevaux galopent très vite.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L’indien attrape un saumon.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indiens attrapent des saumons.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Le voisin joue avec son ami.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voisins jouent avec leurs amis.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Elle lave la peau du bison.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Elles lavent les peaux des bisons.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Le grizzly attaque l’homme.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grizzlys attrapent des hommes.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Le chef donne un ordre.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chefs donnent des ordres.</a:t>
            </a:r>
            <a:endParaRPr lang="fr-FR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115" y="2708688"/>
            <a:ext cx="56892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Les indiens (</a:t>
            </a:r>
            <a:r>
              <a:rPr lang="fr-FR" sz="1800" dirty="0" smtClean="0">
                <a:latin typeface="Comic Sans MS" panose="030F0702030302020204" pitchFamily="66" charset="0"/>
              </a:rPr>
              <a:t>chasser)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chassent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le bison.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Il (</a:t>
            </a:r>
            <a:r>
              <a:rPr lang="fr-FR" sz="1800" dirty="0" smtClean="0">
                <a:latin typeface="Comic Sans MS" panose="030F0702030302020204" pitchFamily="66" charset="0"/>
              </a:rPr>
              <a:t>tirer)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tire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une flèche avec son arc.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Je (</a:t>
            </a:r>
            <a:r>
              <a:rPr lang="fr-FR" sz="1800" dirty="0" smtClean="0">
                <a:latin typeface="Comic Sans MS" panose="030F0702030302020204" pitchFamily="66" charset="0"/>
              </a:rPr>
              <a:t>monter)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monte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le tipi avec les peaux.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Vous (danser</a:t>
            </a:r>
            <a:r>
              <a:rPr lang="fr-FR" sz="1800" dirty="0" smtClean="0">
                <a:latin typeface="Comic Sans MS" panose="030F0702030302020204" pitchFamily="66" charset="0"/>
              </a:rPr>
              <a:t>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dansez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autour du feu.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Nous (</a:t>
            </a:r>
            <a:r>
              <a:rPr lang="fr-FR" sz="1800" dirty="0" smtClean="0">
                <a:latin typeface="Comic Sans MS" panose="030F0702030302020204" pitchFamily="66" charset="0"/>
              </a:rPr>
              <a:t>regarder)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regardons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le spectacle.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Les enfants (</a:t>
            </a:r>
            <a:r>
              <a:rPr lang="fr-FR" sz="1800" dirty="0" smtClean="0">
                <a:latin typeface="Comic Sans MS" panose="030F0702030302020204" pitchFamily="66" charset="0"/>
              </a:rPr>
              <a:t>jouer)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jouent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dans le </a:t>
            </a:r>
            <a:r>
              <a:rPr lang="fr-FR" sz="1800" dirty="0">
                <a:latin typeface="Comic Sans MS" panose="030F0702030302020204" pitchFamily="66" charset="0"/>
              </a:rPr>
              <a:t>v</a:t>
            </a:r>
            <a:r>
              <a:rPr lang="fr-FR" sz="1800" dirty="0" smtClean="0">
                <a:latin typeface="Comic Sans MS" panose="030F0702030302020204" pitchFamily="66" charset="0"/>
              </a:rPr>
              <a:t>illage.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La maman (</a:t>
            </a:r>
            <a:r>
              <a:rPr lang="fr-FR" sz="1800" dirty="0" smtClean="0">
                <a:latin typeface="Comic Sans MS" panose="030F0702030302020204" pitchFamily="66" charset="0"/>
              </a:rPr>
              <a:t>préparer)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prépare</a:t>
            </a:r>
            <a:r>
              <a:rPr lang="fr-FR" sz="1800" dirty="0" smtClean="0">
                <a:latin typeface="Comic Sans MS" panose="030F0702030302020204" pitchFamily="66" charset="0"/>
              </a:rPr>
              <a:t> le </a:t>
            </a:r>
            <a:r>
              <a:rPr lang="fr-FR" sz="1800" dirty="0" smtClean="0">
                <a:latin typeface="Comic Sans MS" panose="030F0702030302020204" pitchFamily="66" charset="0"/>
              </a:rPr>
              <a:t>repas.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Le grand </a:t>
            </a:r>
            <a:r>
              <a:rPr lang="fr-FR" sz="1800" dirty="0" smtClean="0">
                <a:latin typeface="Comic Sans MS" panose="030F0702030302020204" pitchFamily="66" charset="0"/>
              </a:rPr>
              <a:t>chef(porter)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porte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ses plumes pour la fête.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L’aigle (</a:t>
            </a:r>
            <a:r>
              <a:rPr lang="fr-FR" sz="1800" dirty="0" smtClean="0">
                <a:latin typeface="Comic Sans MS" panose="030F0702030302020204" pitchFamily="66" charset="0"/>
              </a:rPr>
              <a:t>voler)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vole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au-dessus de nos têtes.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Nous (</a:t>
            </a:r>
            <a:r>
              <a:rPr lang="fr-FR" sz="1800" dirty="0" smtClean="0">
                <a:latin typeface="Comic Sans MS" panose="030F0702030302020204" pitchFamily="66" charset="0"/>
              </a:rPr>
              <a:t>ramer)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ramons </a:t>
            </a:r>
            <a:r>
              <a:rPr lang="fr-FR" sz="1800" dirty="0" smtClean="0">
                <a:latin typeface="Comic Sans MS" panose="030F0702030302020204" pitchFamily="66" charset="0"/>
              </a:rPr>
              <a:t>sur le canoë.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Les indiens (</a:t>
            </a:r>
            <a:r>
              <a:rPr lang="fr-FR" sz="1800" dirty="0" smtClean="0">
                <a:latin typeface="Comic Sans MS" panose="030F0702030302020204" pitchFamily="66" charset="0"/>
              </a:rPr>
              <a:t>monter)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montent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sur leurs chevaux.</a:t>
            </a:r>
          </a:p>
          <a:p>
            <a:endParaRPr lang="fr-FR" sz="1600" dirty="0" smtClean="0">
              <a:latin typeface="Comic Sans MS" panose="030F0702030302020204" pitchFamily="66" charset="0"/>
            </a:endParaRP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74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09929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2279" y="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 smtClean="0">
                <a:latin typeface="cats MEOW" panose="020B0603050302020204" pitchFamily="34" charset="0"/>
              </a:rPr>
              <a:t> 3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2025" y="69796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tiquette 12"/>
          <p:cNvSpPr/>
          <p:nvPr/>
        </p:nvSpPr>
        <p:spPr>
          <a:xfrm>
            <a:off x="5764228" y="859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74201" y="-18416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 smtClean="0">
                <a:latin typeface="cats MEOW" panose="020B0603050302020204" pitchFamily="34" charset="0"/>
              </a:rPr>
              <a:t>5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67490" y="187271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Vocabulaire</a:t>
            </a:r>
          </a:p>
        </p:txBody>
      </p:sp>
      <p:pic>
        <p:nvPicPr>
          <p:cNvPr id="1026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1716" y="75832"/>
            <a:ext cx="1347081" cy="734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LIBvBXnM0mQrCr1U0UhK_5Y6_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72" y="3522092"/>
            <a:ext cx="1238793" cy="599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796" y="155748"/>
            <a:ext cx="1054416" cy="575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5" y="97862"/>
            <a:ext cx="953854" cy="46165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026220" y="540271"/>
            <a:ext cx="4570670" cy="413065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Je réponds aux devinettes.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9527" y="3904080"/>
            <a:ext cx="525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40" name="Étiquette 39"/>
          <p:cNvSpPr/>
          <p:nvPr/>
        </p:nvSpPr>
        <p:spPr>
          <a:xfrm>
            <a:off x="82646" y="4177234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032403" y="4299707"/>
            <a:ext cx="4909503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652" y="4052281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 smtClean="0">
                <a:latin typeface="cats MEOW" panose="020B0603050302020204" pitchFamily="34" charset="0"/>
              </a:rPr>
              <a:t>4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1184" y="4707097"/>
            <a:ext cx="50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Transforme les groupes de mots au pluriel: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2284" y="1692399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RR</a:t>
            </a:r>
            <a:r>
              <a:rPr lang="fr-FR" dirty="0" smtClean="0">
                <a:solidFill>
                  <a:srgbClr val="FF0000"/>
                </a:solidFill>
              </a:rPr>
              <a:t>ROSE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2962849" y="2514829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VOISIN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1223" y="3626919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999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744999" y="894760"/>
            <a:ext cx="488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460" indent="-250460">
              <a:buFont typeface="Wingdings" panose="05000000000000000000" pitchFamily="2" charset="2"/>
              <a:buChar char="ü"/>
            </a:pPr>
            <a:r>
              <a:rPr lang="fr-FR" sz="1800" u="sng" dirty="0" smtClean="0">
                <a:latin typeface="Comic Sans MS" panose="030F0702030302020204" pitchFamily="66" charset="0"/>
              </a:rPr>
              <a:t>Je RANGE les mots dans l’ordre de</a:t>
            </a: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l’alphabet. Je regarde LA 1</a:t>
            </a:r>
            <a:r>
              <a:rPr lang="fr-FR" sz="1800" u="sng" baseline="30000" dirty="0" smtClean="0">
                <a:latin typeface="Comic Sans MS" panose="030F0702030302020204" pitchFamily="66" charset="0"/>
              </a:rPr>
              <a:t>èRE</a:t>
            </a:r>
            <a:r>
              <a:rPr lang="fr-FR" sz="1800" u="sng" dirty="0" smtClean="0">
                <a:latin typeface="Comic Sans MS" panose="030F0702030302020204" pitchFamily="66" charset="0"/>
              </a:rPr>
              <a:t> LETTRE: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2652" y="1264092"/>
            <a:ext cx="531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un fleur mais aussi une couleur.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717" y="2208394"/>
            <a:ext cx="521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une personne qui vit à côté de chez toi.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646" y="3009593"/>
            <a:ext cx="5472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le plus grand nombre à 3 chiffres.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8558756"/>
              </p:ext>
            </p:extLst>
          </p:nvPr>
        </p:nvGraphicFramePr>
        <p:xfrm>
          <a:off x="132652" y="5076429"/>
          <a:ext cx="5470082" cy="2302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041"/>
                <a:gridCol w="2735041"/>
              </a:tblGrid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petit indien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Des petits indiens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grand cheval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noir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Des grands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</a:rPr>
                        <a:t> chevaux noirs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beau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tipi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Des beaux tipis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ours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féroce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Des ours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féroces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chef puissant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Des chefs puissants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3994227"/>
              </p:ext>
            </p:extLst>
          </p:nvPr>
        </p:nvGraphicFramePr>
        <p:xfrm>
          <a:off x="5994772" y="1692399"/>
          <a:ext cx="4392488" cy="5461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1187216"/>
                <a:gridCol w="990568"/>
                <a:gridCol w="990568"/>
              </a:tblGrid>
              <a:tr h="68266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thon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saumon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mérou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anguille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682667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266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algues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vagues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sable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marée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682667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266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blagues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poisson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avril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rire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682667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266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école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classe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ardoise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bureau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682667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72" y="2412479"/>
            <a:ext cx="4392488" cy="6508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73" y="3780631"/>
            <a:ext cx="4392487" cy="65082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72" y="5148783"/>
            <a:ext cx="4392488" cy="65060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73" y="6516935"/>
            <a:ext cx="4392488" cy="65082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138788" y="241247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a</a:t>
            </a:r>
            <a:r>
              <a:rPr lang="fr-FR" sz="1800" dirty="0" smtClean="0">
                <a:solidFill>
                  <a:srgbClr val="FF0000"/>
                </a:solidFill>
              </a:rPr>
              <a:t>nguille – mérou – saumon - thon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210796" y="385263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algues – marée – sable - vagues 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994772" y="514878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a</a:t>
            </a:r>
            <a:r>
              <a:rPr lang="fr-FR" sz="1800" dirty="0" smtClean="0">
                <a:solidFill>
                  <a:srgbClr val="FF0000"/>
                </a:solidFill>
              </a:rPr>
              <a:t>vril – blagues – poisson - rire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38788" y="658894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a</a:t>
            </a:r>
            <a:r>
              <a:rPr lang="fr-FR" sz="1800" dirty="0" smtClean="0">
                <a:solidFill>
                  <a:srgbClr val="FF0000"/>
                </a:solidFill>
              </a:rPr>
              <a:t>rdoise – bureau - classe – école - </a:t>
            </a:r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21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162124" y="108223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34132" y="10822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6</a:t>
            </a:r>
            <a:endParaRPr lang="fr-FR" sz="36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6327033"/>
            <a:ext cx="10753265" cy="131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 crocodile en ville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Une famille Crocodile avait quitté les forêts d'Afrique pour venir s'installer en ville. Petit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devait aller à l'école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dès le lendemain. Les parents lui faisaient de grandes recommandations</a:t>
            </a:r>
            <a:r>
              <a:rPr kumimoji="0" lang="fr-FR" altLang="zh-CN" sz="15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1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. Ils disaient : « Il faudra être sage, écouter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la maitresse et devenir un vrai crocodile savant et poli. » Petit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promit qu'il ferait de son mieux.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 soir, quand il revint à la maison, on le trouva un peu bizarre. Les parents demandèrent d'un air soupçonneux</a:t>
            </a:r>
            <a:r>
              <a:rPr kumimoji="0" lang="fr-FR" altLang="zh-CN" sz="15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 :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As-tu été sage ?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Comme ci, comme ça, répondit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en baissant la tête.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Maman Crocodile examina son fils de plus près et vit tout de suite qu'il avait les joues bien gonflées.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Qu'est-ce que tu as fait ? demanda-t-elle.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ne répondit pas.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Ouvre la bouche, ordonna maman Crocodile.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obéit, et l'on put voir qu'il y avait à l'intérieur une petite fille et un petit garçon.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Comment ! s'écria maman Crocodile. Tu as mangé tes petits camarades ?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Vite, les parents Crocodile firent sortir les enfants. Ils les consolèrent, les ramenèrent chez eux et promirent 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une terrible punition : il serait privé de dessert.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 lendemain, les parents conduisirent eux-mêmes leur fils à l'école.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 soir,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rentra beaucoup plus tard. « Il n'a pas l'air normal » murmura maman Crocodile.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« Ouvre la bouche, que je l'examine ! » Que vit-elle à l'intérieur ? Un monsieur et une dame.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C'étaient les voisins de palier que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avait avalé ainsi que leur filet à provisions...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H. BICHONNIER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kumimoji="0" lang="fr-FR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Les animaux récalcitrants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Ed. Nathan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des recommandations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 : ses parents lui donnent des conseils.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soupçonneux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 : d'un air méfiant.</a:t>
            </a: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0236" y="324247"/>
            <a:ext cx="4176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Lecture et compréhension de texte:</a:t>
            </a:r>
            <a:endParaRPr lang="fr-FR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8" name="images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4572719"/>
            <a:ext cx="8640959" cy="1088625"/>
          </a:xfrm>
          <a:prstGeom prst="rect">
            <a:avLst/>
          </a:prstGeom>
          <a:noFill/>
        </p:spPr>
      </p:pic>
      <p:pic>
        <p:nvPicPr>
          <p:cNvPr id="24597" name="imag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6300911"/>
            <a:ext cx="8573453" cy="1080120"/>
          </a:xfrm>
          <a:prstGeom prst="rect">
            <a:avLst/>
          </a:prstGeom>
          <a:noFill/>
        </p:spPr>
      </p:pic>
      <p:pic>
        <p:nvPicPr>
          <p:cNvPr id="24596" name="imag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1044327"/>
            <a:ext cx="8573453" cy="1080120"/>
          </a:xfrm>
          <a:prstGeom prst="rect">
            <a:avLst/>
          </a:prstGeom>
          <a:noFill/>
        </p:spPr>
      </p:pic>
      <p:pic>
        <p:nvPicPr>
          <p:cNvPr id="24595" name="imag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1" y="2772519"/>
            <a:ext cx="8640959" cy="1088624"/>
          </a:xfrm>
          <a:prstGeom prst="rect">
            <a:avLst/>
          </a:prstGeom>
          <a:noFill/>
        </p:spPr>
      </p:pic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-769673"/>
            <a:ext cx="945115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800" u="sng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fr-FR" altLang="zh-CN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Après avoir lu le texte, réponds aux questions en faisant une phrase.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800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800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1) Où </a:t>
            </a:r>
            <a:r>
              <a:rPr lang="fr-FR" altLang="zh-CN" sz="1800" dirty="0" err="1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lang="fr-FR" altLang="zh-CN" sz="1800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et sa famille sont-ils venus s’installer?</a:t>
            </a:r>
            <a:endParaRPr kumimoji="0" lang="fr-FR" altLang="zh-CN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-58325"/>
            <a:ext cx="184731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-142964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-1581815"/>
            <a:ext cx="274434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45720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4132" y="2196455"/>
            <a:ext cx="72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2) Où </a:t>
            </a:r>
            <a:r>
              <a:rPr lang="fr-FR" dirty="0" err="1" smtClean="0"/>
              <a:t>Cocodi</a:t>
            </a:r>
            <a:r>
              <a:rPr lang="fr-FR" dirty="0" smtClean="0"/>
              <a:t> doit-il aller dès le lendemain?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06140" y="4068663"/>
            <a:ext cx="8280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3) Quelle bêtise le jeune crocodile fait-il le premier jour?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06140" y="5724847"/>
            <a:ext cx="835292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4) Et le deuxième jour?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386260" y="1260351"/>
            <a:ext cx="73448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Ils se sont installés en ville.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42244" y="2988543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Il doit aller à l’école.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42244" y="4788743"/>
            <a:ext cx="74168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Il mange une petite fille et un petit garçon.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70236" y="6516935"/>
            <a:ext cx="7560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Il mange ses voisins de palier.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54474" y="180231"/>
            <a:ext cx="701296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0816" y="145851"/>
            <a:ext cx="2139897" cy="70782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7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4133" y="33259"/>
            <a:ext cx="5389399" cy="1305578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Quel est ton plus grand rêve?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Pourquoi?</a:t>
            </a:r>
            <a:endParaRPr lang="fr-FR" sz="1800" dirty="0">
              <a:latin typeface="Comic Sans MS" panose="030F0702030302020204" pitchFamily="66" charset="0"/>
            </a:endParaRP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" y="2209395"/>
            <a:ext cx="9625512" cy="120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907653"/>
            <a:ext cx="6097120" cy="984820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endParaRPr lang="fr-FR" sz="2900" dirty="0" smtClean="0">
              <a:latin typeface="Cursive standard" pitchFamily="2" charset="0"/>
            </a:endParaRPr>
          </a:p>
          <a:p>
            <a:endParaRPr lang="fr-FR" sz="2900" dirty="0">
              <a:latin typeface="Cursive standard" pitchFamily="2" charset="0"/>
            </a:endParaRPr>
          </a:p>
        </p:txBody>
      </p:sp>
      <p:sp>
        <p:nvSpPr>
          <p:cNvPr id="10" name="Étiquette 9"/>
          <p:cNvSpPr/>
          <p:nvPr/>
        </p:nvSpPr>
        <p:spPr>
          <a:xfrm>
            <a:off x="254473" y="3492599"/>
            <a:ext cx="709605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0816" y="3466743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8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983" y="3432203"/>
            <a:ext cx="5389399" cy="751581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kladata.com/LWOJuCy80_Nceiat2rdHSWkoDQ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6" y="0"/>
            <a:ext cx="1734071" cy="1069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5852893" y="1061915"/>
            <a:ext cx="4462361" cy="415434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9" y="3467413"/>
            <a:ext cx="907013" cy="837404"/>
          </a:xfrm>
          <a:prstGeom prst="rect">
            <a:avLst/>
          </a:prstGeom>
        </p:spPr>
      </p:pic>
      <p:sp>
        <p:nvSpPr>
          <p:cNvPr id="89" name="Étiquette 88"/>
          <p:cNvSpPr/>
          <p:nvPr/>
        </p:nvSpPr>
        <p:spPr>
          <a:xfrm>
            <a:off x="5757785" y="290631"/>
            <a:ext cx="842094" cy="500285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804899" y="166444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9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29816" y="3820686"/>
            <a:ext cx="4065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Décompose comme dans l’exemple: 458 = 400 + 50 + 8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3864" y="4559350"/>
            <a:ext cx="5530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657=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600+50+7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902 =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900+2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325 =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300+20+5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746 =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700+40+6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620 =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600+20</a:t>
            </a:r>
            <a:endParaRPr lang="fr-F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6745" y="2052439"/>
            <a:ext cx="4176459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99879" y="145851"/>
            <a:ext cx="400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Quel est le nombre représenté par les cartes: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852893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à coins arrondis 90"/>
          <p:cNvSpPr/>
          <p:nvPr/>
        </p:nvSpPr>
        <p:spPr>
          <a:xfrm>
            <a:off x="6898201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7866980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97"/>
          <p:cNvSpPr/>
          <p:nvPr/>
        </p:nvSpPr>
        <p:spPr>
          <a:xfrm>
            <a:off x="8867417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à coins arrondis 98"/>
          <p:cNvSpPr/>
          <p:nvPr/>
        </p:nvSpPr>
        <p:spPr>
          <a:xfrm>
            <a:off x="9823054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à coins arrondis 99"/>
          <p:cNvSpPr/>
          <p:nvPr/>
        </p:nvSpPr>
        <p:spPr>
          <a:xfrm>
            <a:off x="5858402" y="2087354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à coins arrondis 100"/>
          <p:cNvSpPr/>
          <p:nvPr/>
        </p:nvSpPr>
        <p:spPr>
          <a:xfrm>
            <a:off x="6898626" y="2087501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à coins arrondis 101"/>
          <p:cNvSpPr/>
          <p:nvPr/>
        </p:nvSpPr>
        <p:spPr>
          <a:xfrm>
            <a:off x="7866979" y="2087501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à coins arrondis 102"/>
          <p:cNvSpPr/>
          <p:nvPr/>
        </p:nvSpPr>
        <p:spPr>
          <a:xfrm>
            <a:off x="8867416" y="2087964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à coins arrondis 103"/>
          <p:cNvSpPr/>
          <p:nvPr/>
        </p:nvSpPr>
        <p:spPr>
          <a:xfrm>
            <a:off x="9776797" y="2087354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à coins arrondis 104"/>
          <p:cNvSpPr/>
          <p:nvPr/>
        </p:nvSpPr>
        <p:spPr>
          <a:xfrm>
            <a:off x="5852892" y="3172359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à coins arrondis 105"/>
          <p:cNvSpPr/>
          <p:nvPr/>
        </p:nvSpPr>
        <p:spPr>
          <a:xfrm>
            <a:off x="6846050" y="3172359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106"/>
          <p:cNvSpPr/>
          <p:nvPr/>
        </p:nvSpPr>
        <p:spPr>
          <a:xfrm>
            <a:off x="7794974" y="3124687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8773347" y="3137819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à coins arrondis 108"/>
          <p:cNvSpPr/>
          <p:nvPr/>
        </p:nvSpPr>
        <p:spPr>
          <a:xfrm>
            <a:off x="9694986" y="316048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890794" y="1121068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8924854" y="1093770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5919100" y="2131000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6959079" y="2173989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9833152" y="2174599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6937143" y="3224454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8819260" y="3224454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59079" y="1121068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7958806" y="2138502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8924854" y="2173989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5919100" y="3284850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7868867" y="3211322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84073" y="1061915"/>
            <a:ext cx="517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995279" y="1121068"/>
            <a:ext cx="517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9883204" y="3201818"/>
            <a:ext cx="517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7506940" y="1908423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7606400" y="2988543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665477" y="4207128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706745" y="4428703"/>
            <a:ext cx="4986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Étiquette 123"/>
          <p:cNvSpPr/>
          <p:nvPr/>
        </p:nvSpPr>
        <p:spPr>
          <a:xfrm>
            <a:off x="5800399" y="4559350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25" name="ZoneTexte 124"/>
          <p:cNvSpPr txBox="1"/>
          <p:nvPr/>
        </p:nvSpPr>
        <p:spPr>
          <a:xfrm>
            <a:off x="5834250" y="4549356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10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25" name="AutoShape 4" descr="Résultat de recherche d'images pour &quot;cible flèchette math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7074" y="4771409"/>
            <a:ext cx="1699445" cy="169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27" y="5119561"/>
            <a:ext cx="605007" cy="115212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00" y="5363636"/>
            <a:ext cx="616108" cy="133236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728314" y="4448244"/>
            <a:ext cx="372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Compte les points de chaque personnage; colorie le gagnant.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73018" y="6695996"/>
            <a:ext cx="2659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Alex a lancé 2 fléchettes dans le 50, 1 fléchette dans le 30 et 1 dans le 2.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8286999" y="6289172"/>
            <a:ext cx="265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Lisa a lancé 1 fléchette dans le 50, 1 fléchette dans le 30 et 1 dans le 10 et 1 dans le 5.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374108" y="5621131"/>
            <a:ext cx="728429" cy="535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à coins arrondis 126"/>
          <p:cNvSpPr/>
          <p:nvPr/>
        </p:nvSpPr>
        <p:spPr>
          <a:xfrm>
            <a:off x="7578948" y="5220791"/>
            <a:ext cx="728429" cy="535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56808" y="6049665"/>
            <a:ext cx="547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Range ces 5 nombres dans l’ordre croissant: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2055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0854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4" y="6467825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61" y="6481363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55" y="6450398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1" y="6451452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145"/>
          <a:stretch>
            <a:fillRect/>
          </a:stretch>
        </p:blipFill>
        <p:spPr bwMode="auto">
          <a:xfrm>
            <a:off x="90116" y="1116335"/>
            <a:ext cx="5472608" cy="120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ZoneTexte 71"/>
          <p:cNvSpPr txBox="1"/>
          <p:nvPr/>
        </p:nvSpPr>
        <p:spPr>
          <a:xfrm>
            <a:off x="378148" y="6588943"/>
            <a:ext cx="64807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325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1530276" y="6516935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620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2538388" y="6588943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657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3690516" y="6588943"/>
            <a:ext cx="72008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746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770636" y="6588943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902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7650956" y="1548383"/>
            <a:ext cx="86409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212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083004" y="2628503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320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8083004" y="3852639"/>
            <a:ext cx="86409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221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650956" y="5292799"/>
            <a:ext cx="79208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95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426820" y="5724847"/>
            <a:ext cx="64807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132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8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tiquette 2"/>
          <p:cNvSpPr/>
          <p:nvPr/>
        </p:nvSpPr>
        <p:spPr>
          <a:xfrm>
            <a:off x="234132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6911" y="166699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11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6229" y="179990"/>
            <a:ext cx="5389399" cy="982470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Mesures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Quelle heure est-il?</a:t>
            </a:r>
            <a:endParaRPr lang="fr-FR" sz="1800" dirty="0">
              <a:latin typeface="Comic Sans MS" panose="030F0702030302020204" pitchFamily="66" charset="0"/>
            </a:endParaRP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7021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Étiquette 22"/>
          <p:cNvSpPr/>
          <p:nvPr/>
        </p:nvSpPr>
        <p:spPr>
          <a:xfrm>
            <a:off x="5738141" y="17999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615150" y="108008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12</a:t>
            </a:r>
            <a:endParaRPr lang="fr-FR" sz="4000" dirty="0">
              <a:latin typeface="cats MEOW" panose="020B0603050302020204" pitchFamily="34" charset="0"/>
            </a:endParaRPr>
          </a:p>
        </p:txBody>
      </p:sp>
      <p:pic>
        <p:nvPicPr>
          <p:cNvPr id="22" name="Picture 4" descr="http://ekladata.com/uMYIPVIxd8Od6jlQ_e6_tAQ0la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68" y="78632"/>
            <a:ext cx="670809" cy="708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23121" y="3021967"/>
            <a:ext cx="184282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505080" y="3558513"/>
            <a:ext cx="793951" cy="14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938158" y="5698731"/>
            <a:ext cx="925464" cy="335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fr-FR" dirty="0" smtClean="0"/>
              <a:t>0 + 50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108012" y="3429708"/>
            <a:ext cx="4955259" cy="19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5796921" y="5356468"/>
            <a:ext cx="4955259" cy="19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6716" y="298783"/>
            <a:ext cx="3735631" cy="65930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b="1" u="sng" dirty="0" smtClean="0">
                <a:latin typeface="Comic Sans MS" panose="030F0702030302020204" pitchFamily="66" charset="0"/>
              </a:rPr>
              <a:t>Quelle somme d’argent est dessinée?</a:t>
            </a:r>
            <a:endParaRPr lang="fr-FR" sz="1800" b="1" u="sng" dirty="0">
              <a:latin typeface="Comic Sans MS" panose="030F0702030302020204" pitchFamily="66" charset="0"/>
            </a:endParaRPr>
          </a:p>
        </p:txBody>
      </p:sp>
      <p:pic>
        <p:nvPicPr>
          <p:cNvPr id="40" name="Picture 4" descr="http://ekladata.com/tgYqS15w8EUXcSDXnJgE0XBlEb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14" y="59442"/>
            <a:ext cx="998572" cy="922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9112273"/>
              </p:ext>
            </p:extLst>
          </p:nvPr>
        </p:nvGraphicFramePr>
        <p:xfrm>
          <a:off x="6084509" y="5347808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3578432"/>
              </p:ext>
            </p:extLst>
          </p:nvPr>
        </p:nvGraphicFramePr>
        <p:xfrm>
          <a:off x="7663692" y="5347808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5810830"/>
              </p:ext>
            </p:extLst>
          </p:nvPr>
        </p:nvGraphicFramePr>
        <p:xfrm>
          <a:off x="9127181" y="5347808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1" name="Connecteur droit 60"/>
          <p:cNvCxnSpPr/>
          <p:nvPr/>
        </p:nvCxnSpPr>
        <p:spPr>
          <a:xfrm>
            <a:off x="6072137" y="6315518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681200" y="6297215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9120190" y="6279170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116335"/>
            <a:ext cx="5546650" cy="18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4477" y="981840"/>
            <a:ext cx="219669" cy="56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3132559"/>
            <a:ext cx="5621229" cy="20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" y="5261538"/>
            <a:ext cx="5712646" cy="22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49" y="2052439"/>
            <a:ext cx="563091" cy="5659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58" y="2001258"/>
            <a:ext cx="613619" cy="6136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30" y="2755267"/>
            <a:ext cx="1028700" cy="533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55" y="1150081"/>
            <a:ext cx="1422890" cy="74292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05" y="1150081"/>
            <a:ext cx="1422890" cy="742925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81" y="2001258"/>
            <a:ext cx="613619" cy="61361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48" y="1980752"/>
            <a:ext cx="613619" cy="613619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21" y="1974055"/>
            <a:ext cx="613619" cy="613619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44" y="2054044"/>
            <a:ext cx="563091" cy="565994"/>
          </a:xfrm>
          <a:prstGeom prst="rect">
            <a:avLst/>
          </a:prstGeom>
        </p:spPr>
      </p:pic>
      <p:pic>
        <p:nvPicPr>
          <p:cNvPr id="3078" name="Picture 6" descr="http://raf.dessins.free.fr/2bgal/img/dessins%20pour%20les%20enfants/porte-monnai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1044327"/>
            <a:ext cx="1168005" cy="867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/>
          <p:cNvCxnSpPr/>
          <p:nvPr/>
        </p:nvCxnSpPr>
        <p:spPr>
          <a:xfrm flipV="1">
            <a:off x="5702137" y="2614877"/>
            <a:ext cx="4991263" cy="51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8" y="2735919"/>
            <a:ext cx="1028700" cy="533400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90" y="2755267"/>
            <a:ext cx="1028700" cy="533400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80" y="3429708"/>
            <a:ext cx="613619" cy="613619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68" y="3453520"/>
            <a:ext cx="563091" cy="56599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59" y="3453520"/>
            <a:ext cx="563091" cy="565994"/>
          </a:xfrm>
          <a:prstGeom prst="rect">
            <a:avLst/>
          </a:prstGeom>
        </p:spPr>
      </p:pic>
      <p:pic>
        <p:nvPicPr>
          <p:cNvPr id="73" name="Picture 6" descr="http://raf.dessins.free.fr/2bgal/img/dessins%20pour%20les%20enfants/porte-monnai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44" y="3175666"/>
            <a:ext cx="1168005" cy="867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Étiquette 73"/>
          <p:cNvSpPr/>
          <p:nvPr/>
        </p:nvSpPr>
        <p:spPr>
          <a:xfrm>
            <a:off x="5774146" y="4388758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5664311" y="4397411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13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72447" y="4538273"/>
            <a:ext cx="2144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Opérations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5730368" y="4269199"/>
            <a:ext cx="4991263" cy="51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9595172" y="1332359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739188" y="3492599"/>
            <a:ext cx="79208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19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498828" y="6444927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7  7  2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786860" y="5148783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083004" y="6444927"/>
            <a:ext cx="900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5  2  0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8371036" y="5076775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010996" y="507677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451156" y="6444927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6   2   1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9811196" y="507677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9451156" y="507677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594172" y="2700511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4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314252" y="270051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00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610396" y="270051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2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3258468" y="2700511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00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914652" y="270051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9h00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66180" y="4572719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6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314252" y="4572719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00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2538388" y="457271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258468" y="4572719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00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4770636" y="457271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12h00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94172" y="694898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314252" y="694898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30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466380" y="6948983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6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114452" y="694898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00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266580" y="6948983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2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914652" y="6948983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30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76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6633" y="-1404752"/>
            <a:ext cx="7491784" cy="106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931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 coloriages d'indi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7111" y="-1665027"/>
            <a:ext cx="7561262" cy="10891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56099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805</Words>
  <Application>Microsoft Office PowerPoint</Application>
  <PresentationFormat>Personnalisé</PresentationFormat>
  <Paragraphs>292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rej.cerqueira@gmail.com</cp:lastModifiedBy>
  <cp:revision>28</cp:revision>
  <dcterms:created xsi:type="dcterms:W3CDTF">2015-02-19T08:24:01Z</dcterms:created>
  <dcterms:modified xsi:type="dcterms:W3CDTF">2020-06-07T11:42:19Z</dcterms:modified>
</cp:coreProperties>
</file>